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79" r:id="rId5"/>
    <p:sldId id="263" r:id="rId6"/>
    <p:sldId id="264" r:id="rId7"/>
    <p:sldId id="267" r:id="rId8"/>
    <p:sldId id="268" r:id="rId9"/>
    <p:sldId id="269" r:id="rId10"/>
    <p:sldId id="265" r:id="rId11"/>
    <p:sldId id="270" r:id="rId12"/>
    <p:sldId id="272" r:id="rId13"/>
    <p:sldId id="280" r:id="rId14"/>
    <p:sldId id="271" r:id="rId15"/>
    <p:sldId id="274" r:id="rId16"/>
    <p:sldId id="276" r:id="rId17"/>
    <p:sldId id="281" r:id="rId18"/>
    <p:sldId id="282" r:id="rId19"/>
    <p:sldId id="275" r:id="rId20"/>
    <p:sldId id="260" r:id="rId21"/>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73" d="100"/>
          <a:sy n="73" d="100"/>
        </p:scale>
        <p:origin x="13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571F271-DC8C-4565-9828-E1E79DBDEDE8}" type="datetimeFigureOut">
              <a:rPr lang="es-MX" smtClean="0"/>
              <a:t>26/06/2024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7BA31FE-28C4-4559-955C-5C3DEAF55BC2}" type="slidenum">
              <a:rPr lang="es-MX" smtClean="0"/>
              <a:t>‹Nº›</a:t>
            </a:fld>
            <a:endParaRPr lang="es-MX"/>
          </a:p>
        </p:txBody>
      </p:sp>
    </p:spTree>
    <p:extLst>
      <p:ext uri="{BB962C8B-B14F-4D97-AF65-F5344CB8AC3E}">
        <p14:creationId xmlns:p14="http://schemas.microsoft.com/office/powerpoint/2010/main" val="4183661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571F271-DC8C-4565-9828-E1E79DBDEDE8}" type="datetimeFigureOut">
              <a:rPr lang="es-MX" smtClean="0"/>
              <a:t>26/06/2024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7BA31FE-28C4-4559-955C-5C3DEAF55BC2}" type="slidenum">
              <a:rPr lang="es-MX" smtClean="0"/>
              <a:t>‹Nº›</a:t>
            </a:fld>
            <a:endParaRPr lang="es-MX"/>
          </a:p>
        </p:txBody>
      </p:sp>
    </p:spTree>
    <p:extLst>
      <p:ext uri="{BB962C8B-B14F-4D97-AF65-F5344CB8AC3E}">
        <p14:creationId xmlns:p14="http://schemas.microsoft.com/office/powerpoint/2010/main" val="1283776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571F271-DC8C-4565-9828-E1E79DBDEDE8}" type="datetimeFigureOut">
              <a:rPr lang="es-MX" smtClean="0"/>
              <a:t>26/06/2024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7BA31FE-28C4-4559-955C-5C3DEAF55BC2}" type="slidenum">
              <a:rPr lang="es-MX" smtClean="0"/>
              <a:t>‹Nº›</a:t>
            </a:fld>
            <a:endParaRPr lang="es-MX"/>
          </a:p>
        </p:txBody>
      </p:sp>
    </p:spTree>
    <p:extLst>
      <p:ext uri="{BB962C8B-B14F-4D97-AF65-F5344CB8AC3E}">
        <p14:creationId xmlns:p14="http://schemas.microsoft.com/office/powerpoint/2010/main" val="534846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571F271-DC8C-4565-9828-E1E79DBDEDE8}" type="datetimeFigureOut">
              <a:rPr lang="es-MX" smtClean="0"/>
              <a:t>26/06/2024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7BA31FE-28C4-4559-955C-5C3DEAF55BC2}" type="slidenum">
              <a:rPr lang="es-MX" smtClean="0"/>
              <a:t>‹Nº›</a:t>
            </a:fld>
            <a:endParaRPr lang="es-MX"/>
          </a:p>
        </p:txBody>
      </p:sp>
    </p:spTree>
    <p:extLst>
      <p:ext uri="{BB962C8B-B14F-4D97-AF65-F5344CB8AC3E}">
        <p14:creationId xmlns:p14="http://schemas.microsoft.com/office/powerpoint/2010/main" val="2592184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571F271-DC8C-4565-9828-E1E79DBDEDE8}" type="datetimeFigureOut">
              <a:rPr lang="es-MX" smtClean="0"/>
              <a:t>26/06/2024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7BA31FE-28C4-4559-955C-5C3DEAF55BC2}" type="slidenum">
              <a:rPr lang="es-MX" smtClean="0"/>
              <a:t>‹Nº›</a:t>
            </a:fld>
            <a:endParaRPr lang="es-MX"/>
          </a:p>
        </p:txBody>
      </p:sp>
    </p:spTree>
    <p:extLst>
      <p:ext uri="{BB962C8B-B14F-4D97-AF65-F5344CB8AC3E}">
        <p14:creationId xmlns:p14="http://schemas.microsoft.com/office/powerpoint/2010/main" val="135141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571F271-DC8C-4565-9828-E1E79DBDEDE8}" type="datetimeFigureOut">
              <a:rPr lang="es-MX" smtClean="0"/>
              <a:t>26/06/2024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7BA31FE-28C4-4559-955C-5C3DEAF55BC2}" type="slidenum">
              <a:rPr lang="es-MX" smtClean="0"/>
              <a:t>‹Nº›</a:t>
            </a:fld>
            <a:endParaRPr lang="es-MX"/>
          </a:p>
        </p:txBody>
      </p:sp>
    </p:spTree>
    <p:extLst>
      <p:ext uri="{BB962C8B-B14F-4D97-AF65-F5344CB8AC3E}">
        <p14:creationId xmlns:p14="http://schemas.microsoft.com/office/powerpoint/2010/main" val="213361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571F271-DC8C-4565-9828-E1E79DBDEDE8}" type="datetimeFigureOut">
              <a:rPr lang="es-MX" smtClean="0"/>
              <a:t>26/06/2024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7BA31FE-28C4-4559-955C-5C3DEAF55BC2}" type="slidenum">
              <a:rPr lang="es-MX" smtClean="0"/>
              <a:t>‹Nº›</a:t>
            </a:fld>
            <a:endParaRPr lang="es-MX"/>
          </a:p>
        </p:txBody>
      </p:sp>
    </p:spTree>
    <p:extLst>
      <p:ext uri="{BB962C8B-B14F-4D97-AF65-F5344CB8AC3E}">
        <p14:creationId xmlns:p14="http://schemas.microsoft.com/office/powerpoint/2010/main" val="168112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571F271-DC8C-4565-9828-E1E79DBDEDE8}" type="datetimeFigureOut">
              <a:rPr lang="es-MX" smtClean="0"/>
              <a:t>26/06/2024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7BA31FE-28C4-4559-955C-5C3DEAF55BC2}" type="slidenum">
              <a:rPr lang="es-MX" smtClean="0"/>
              <a:t>‹Nº›</a:t>
            </a:fld>
            <a:endParaRPr lang="es-MX"/>
          </a:p>
        </p:txBody>
      </p:sp>
    </p:spTree>
    <p:extLst>
      <p:ext uri="{BB962C8B-B14F-4D97-AF65-F5344CB8AC3E}">
        <p14:creationId xmlns:p14="http://schemas.microsoft.com/office/powerpoint/2010/main" val="395851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71F271-DC8C-4565-9828-E1E79DBDEDE8}" type="datetimeFigureOut">
              <a:rPr lang="es-MX" smtClean="0"/>
              <a:t>26/06/2024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7BA31FE-28C4-4559-955C-5C3DEAF55BC2}" type="slidenum">
              <a:rPr lang="es-MX" smtClean="0"/>
              <a:t>‹Nº›</a:t>
            </a:fld>
            <a:endParaRPr lang="es-MX"/>
          </a:p>
        </p:txBody>
      </p:sp>
    </p:spTree>
    <p:extLst>
      <p:ext uri="{BB962C8B-B14F-4D97-AF65-F5344CB8AC3E}">
        <p14:creationId xmlns:p14="http://schemas.microsoft.com/office/powerpoint/2010/main" val="3898117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571F271-DC8C-4565-9828-E1E79DBDEDE8}" type="datetimeFigureOut">
              <a:rPr lang="es-MX" smtClean="0"/>
              <a:t>26/06/2024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7BA31FE-28C4-4559-955C-5C3DEAF55BC2}" type="slidenum">
              <a:rPr lang="es-MX" smtClean="0"/>
              <a:t>‹Nº›</a:t>
            </a:fld>
            <a:endParaRPr lang="es-MX"/>
          </a:p>
        </p:txBody>
      </p:sp>
    </p:spTree>
    <p:extLst>
      <p:ext uri="{BB962C8B-B14F-4D97-AF65-F5344CB8AC3E}">
        <p14:creationId xmlns:p14="http://schemas.microsoft.com/office/powerpoint/2010/main" val="47320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571F271-DC8C-4565-9828-E1E79DBDEDE8}" type="datetimeFigureOut">
              <a:rPr lang="es-MX" smtClean="0"/>
              <a:t>26/06/2024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7BA31FE-28C4-4559-955C-5C3DEAF55BC2}" type="slidenum">
              <a:rPr lang="es-MX" smtClean="0"/>
              <a:t>‹Nº›</a:t>
            </a:fld>
            <a:endParaRPr lang="es-MX"/>
          </a:p>
        </p:txBody>
      </p:sp>
    </p:spTree>
    <p:extLst>
      <p:ext uri="{BB962C8B-B14F-4D97-AF65-F5344CB8AC3E}">
        <p14:creationId xmlns:p14="http://schemas.microsoft.com/office/powerpoint/2010/main" val="4009729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1F271-DC8C-4565-9828-E1E79DBDEDE8}" type="datetimeFigureOut">
              <a:rPr lang="es-MX" smtClean="0"/>
              <a:t>26/06/2024</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A31FE-28C4-4559-955C-5C3DEAF55BC2}" type="slidenum">
              <a:rPr lang="es-MX" smtClean="0"/>
              <a:t>‹Nº›</a:t>
            </a:fld>
            <a:endParaRPr lang="es-MX"/>
          </a:p>
        </p:txBody>
      </p:sp>
    </p:spTree>
    <p:extLst>
      <p:ext uri="{BB962C8B-B14F-4D97-AF65-F5344CB8AC3E}">
        <p14:creationId xmlns:p14="http://schemas.microsoft.com/office/powerpoint/2010/main" val="1983189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41B4F1E-3DF4-C92C-1D97-608D1B3386F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115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507B1C9-1481-1AAC-7657-635F12E55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uadroTexto 5">
            <a:extLst>
              <a:ext uri="{FF2B5EF4-FFF2-40B4-BE49-F238E27FC236}">
                <a16:creationId xmlns:a16="http://schemas.microsoft.com/office/drawing/2014/main" id="{21F321BC-92A9-A452-7950-1DD8E15D208C}"/>
              </a:ext>
            </a:extLst>
          </p:cNvPr>
          <p:cNvSpPr txBox="1"/>
          <p:nvPr/>
        </p:nvSpPr>
        <p:spPr>
          <a:xfrm>
            <a:off x="702094" y="1301530"/>
            <a:ext cx="7739811" cy="523220"/>
          </a:xfrm>
          <a:prstGeom prst="rect">
            <a:avLst/>
          </a:prstGeom>
          <a:noFill/>
        </p:spPr>
        <p:txBody>
          <a:bodyPr wrap="square" rtlCol="0">
            <a:spAutoFit/>
          </a:bodyPr>
          <a:lstStyle/>
          <a:p>
            <a:pPr algn="ctr"/>
            <a:r>
              <a:rPr lang="es-ES" sz="2800" b="1" dirty="0" smtClean="0">
                <a:solidFill>
                  <a:srgbClr val="7030A0"/>
                </a:solidFill>
                <a:latin typeface="Century Gothic" panose="020B0502020202020204" pitchFamily="34" charset="0"/>
              </a:rPr>
              <a:t>CONSUMO POR PRESIÓN GRUPAL Y SOCIAL</a:t>
            </a:r>
            <a:endParaRPr lang="es-ES" sz="2800" b="1" dirty="0">
              <a:solidFill>
                <a:srgbClr val="7030A0"/>
              </a:solidFill>
              <a:latin typeface="Century Gothic" panose="020B0502020202020204" pitchFamily="34" charset="0"/>
            </a:endParaRPr>
          </a:p>
        </p:txBody>
      </p:sp>
      <p:sp>
        <p:nvSpPr>
          <p:cNvPr id="5" name="AutoShape 2" descr="Clínicas de rehabilitación de adicciones en Monterr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 name="Rectángulo 1"/>
          <p:cNvSpPr/>
          <p:nvPr/>
        </p:nvSpPr>
        <p:spPr>
          <a:xfrm>
            <a:off x="940525" y="2090172"/>
            <a:ext cx="3984172" cy="3970318"/>
          </a:xfrm>
          <a:prstGeom prst="rect">
            <a:avLst/>
          </a:prstGeom>
        </p:spPr>
        <p:txBody>
          <a:bodyPr wrap="square">
            <a:spAutoFit/>
          </a:bodyPr>
          <a:lstStyle/>
          <a:p>
            <a:pPr algn="just"/>
            <a:r>
              <a:rPr lang="es-MX" sz="1400" dirty="0">
                <a:solidFill>
                  <a:srgbClr val="333333"/>
                </a:solidFill>
                <a:latin typeface="Montserrat"/>
              </a:rPr>
              <a:t>Los adolescentes tienden a probar cosas nuevas y a correr riesgos, por lo que pueden tomar drogas o beber alcohol debido a que les parece emocionante</a:t>
            </a:r>
            <a:r>
              <a:rPr lang="es-MX" sz="1400" dirty="0" smtClean="0">
                <a:solidFill>
                  <a:srgbClr val="333333"/>
                </a:solidFill>
                <a:latin typeface="Montserrat"/>
              </a:rPr>
              <a:t>.</a:t>
            </a:r>
          </a:p>
          <a:p>
            <a:pPr algn="just"/>
            <a:endParaRPr lang="es-MX" sz="1400" dirty="0">
              <a:solidFill>
                <a:srgbClr val="333333"/>
              </a:solidFill>
              <a:latin typeface="Montserrat"/>
            </a:endParaRPr>
          </a:p>
          <a:p>
            <a:pPr algn="just"/>
            <a:r>
              <a:rPr lang="es-MX" sz="1400" dirty="0">
                <a:solidFill>
                  <a:srgbClr val="333333"/>
                </a:solidFill>
                <a:latin typeface="Montserrat"/>
              </a:rPr>
              <a:t>Los adolescentes que tienen familiares con problemas con el alcohol o con otras drogas tienen más probabilidades de tener problemas graves de consumo de sustancias. </a:t>
            </a:r>
            <a:endParaRPr lang="es-MX" sz="1400" dirty="0" smtClean="0">
              <a:solidFill>
                <a:srgbClr val="333333"/>
              </a:solidFill>
              <a:latin typeface="Montserrat"/>
            </a:endParaRPr>
          </a:p>
          <a:p>
            <a:pPr algn="just"/>
            <a:endParaRPr lang="es-MX" sz="1400" dirty="0">
              <a:solidFill>
                <a:srgbClr val="333333"/>
              </a:solidFill>
              <a:latin typeface="Montserrat"/>
            </a:endParaRPr>
          </a:p>
          <a:p>
            <a:pPr algn="just"/>
            <a:r>
              <a:rPr lang="es-MX" sz="1400" dirty="0" smtClean="0">
                <a:solidFill>
                  <a:srgbClr val="333333"/>
                </a:solidFill>
                <a:latin typeface="Montserrat"/>
              </a:rPr>
              <a:t>Además</a:t>
            </a:r>
            <a:r>
              <a:rPr lang="es-MX" sz="1400" dirty="0">
                <a:solidFill>
                  <a:srgbClr val="333333"/>
                </a:solidFill>
                <a:latin typeface="Montserrat"/>
              </a:rPr>
              <a:t>, los adolescentes que sienten que no están conectados con sus padres ni que son valorados por ellos corren un riesgo mayor. </a:t>
            </a:r>
            <a:endParaRPr lang="es-MX" sz="1400" dirty="0" smtClean="0">
              <a:solidFill>
                <a:srgbClr val="333333"/>
              </a:solidFill>
              <a:latin typeface="Montserrat"/>
            </a:endParaRPr>
          </a:p>
          <a:p>
            <a:pPr algn="just"/>
            <a:endParaRPr lang="es-MX" sz="1400" dirty="0">
              <a:solidFill>
                <a:srgbClr val="333333"/>
              </a:solidFill>
              <a:latin typeface="Montserrat"/>
            </a:endParaRPr>
          </a:p>
          <a:p>
            <a:pPr algn="just"/>
            <a:r>
              <a:rPr lang="es-MX" sz="1400" dirty="0" smtClean="0">
                <a:solidFill>
                  <a:srgbClr val="333333"/>
                </a:solidFill>
                <a:latin typeface="Montserrat"/>
              </a:rPr>
              <a:t>Los </a:t>
            </a:r>
            <a:r>
              <a:rPr lang="es-MX" sz="1400" dirty="0">
                <a:solidFill>
                  <a:srgbClr val="333333"/>
                </a:solidFill>
                <a:latin typeface="Montserrat"/>
              </a:rPr>
              <a:t>adolescentes con autoestima baja o con problemas emocionales o de salud mental, como la </a:t>
            </a:r>
            <a:r>
              <a:rPr lang="es-MX" sz="1400" dirty="0" smtClean="0">
                <a:solidFill>
                  <a:srgbClr val="333333"/>
                </a:solidFill>
                <a:latin typeface="Montserrat"/>
              </a:rPr>
              <a:t>depresión, </a:t>
            </a:r>
            <a:r>
              <a:rPr lang="es-MX" sz="1400" dirty="0">
                <a:solidFill>
                  <a:srgbClr val="333333"/>
                </a:solidFill>
                <a:latin typeface="Montserrat"/>
              </a:rPr>
              <a:t>también corren un mayor riesgo.</a:t>
            </a:r>
            <a:endParaRPr lang="es-MX" sz="1400" b="0" i="0" dirty="0">
              <a:solidFill>
                <a:srgbClr val="333333"/>
              </a:solidFill>
              <a:effectLst/>
              <a:latin typeface="Montserrat"/>
            </a:endParaRPr>
          </a:p>
        </p:txBody>
      </p:sp>
      <p:pic>
        <p:nvPicPr>
          <p:cNvPr id="7" name="Imagen 6"/>
          <p:cNvPicPr>
            <a:picLocks noChangeAspect="1"/>
          </p:cNvPicPr>
          <p:nvPr/>
        </p:nvPicPr>
        <p:blipFill>
          <a:blip r:embed="rId3"/>
          <a:stretch>
            <a:fillRect/>
          </a:stretch>
        </p:blipFill>
        <p:spPr>
          <a:xfrm>
            <a:off x="5176020" y="2340019"/>
            <a:ext cx="3385146" cy="30288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8857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507B1C9-1481-1AAC-7657-635F12E55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ángulo 4"/>
          <p:cNvSpPr/>
          <p:nvPr/>
        </p:nvSpPr>
        <p:spPr>
          <a:xfrm>
            <a:off x="777240" y="1359203"/>
            <a:ext cx="7589520" cy="1169551"/>
          </a:xfrm>
          <a:prstGeom prst="rect">
            <a:avLst/>
          </a:prstGeom>
        </p:spPr>
        <p:txBody>
          <a:bodyPr wrap="square">
            <a:spAutoFit/>
          </a:bodyPr>
          <a:lstStyle/>
          <a:p>
            <a:r>
              <a:rPr lang="es-MX" sz="1400" dirty="0">
                <a:solidFill>
                  <a:srgbClr val="333333"/>
                </a:solidFill>
                <a:latin typeface="Montserrat"/>
              </a:rPr>
              <a:t>Los adolescentes pueden usar una sustancia por muchas razones. Lo pueden hacer porque</a:t>
            </a:r>
            <a:r>
              <a:rPr lang="es-MX" sz="1400" dirty="0" smtClean="0">
                <a:solidFill>
                  <a:srgbClr val="333333"/>
                </a:solidFill>
                <a:latin typeface="Montserrat"/>
              </a:rPr>
              <a:t>:</a:t>
            </a:r>
          </a:p>
          <a:p>
            <a:endParaRPr lang="es-MX" sz="1400" dirty="0">
              <a:solidFill>
                <a:srgbClr val="333333"/>
              </a:solidFill>
              <a:latin typeface="Montserrat"/>
            </a:endParaRPr>
          </a:p>
          <a:p>
            <a:pPr marL="285750" indent="-285750">
              <a:buFont typeface="Wingdings" panose="05000000000000000000" pitchFamily="2" charset="2"/>
              <a:buChar char="ü"/>
            </a:pPr>
            <a:r>
              <a:rPr lang="es-MX" sz="1400" dirty="0">
                <a:solidFill>
                  <a:srgbClr val="333333"/>
                </a:solidFill>
                <a:latin typeface="Montserrat"/>
              </a:rPr>
              <a:t>Quieren encajar con sus amigos o en ciertos grupos.</a:t>
            </a:r>
          </a:p>
          <a:p>
            <a:pPr marL="285750" indent="-285750">
              <a:buFont typeface="Wingdings" panose="05000000000000000000" pitchFamily="2" charset="2"/>
              <a:buChar char="ü"/>
            </a:pPr>
            <a:r>
              <a:rPr lang="es-MX" sz="1400" dirty="0">
                <a:solidFill>
                  <a:srgbClr val="333333"/>
                </a:solidFill>
                <a:latin typeface="Montserrat"/>
              </a:rPr>
              <a:t>Les gusta la forma en que los hace sentir.</a:t>
            </a:r>
          </a:p>
          <a:p>
            <a:pPr marL="285750" indent="-285750">
              <a:buFont typeface="Wingdings" panose="05000000000000000000" pitchFamily="2" charset="2"/>
              <a:buChar char="ü"/>
            </a:pPr>
            <a:r>
              <a:rPr lang="es-MX" sz="1400" dirty="0">
                <a:solidFill>
                  <a:srgbClr val="333333"/>
                </a:solidFill>
                <a:latin typeface="Montserrat"/>
              </a:rPr>
              <a:t>Creen que los hace más adultos.</a:t>
            </a:r>
            <a:endParaRPr lang="es-MX" sz="1400" b="0" i="0" dirty="0">
              <a:solidFill>
                <a:srgbClr val="333333"/>
              </a:solidFill>
              <a:effectLst/>
              <a:latin typeface="Montserrat"/>
            </a:endParaRPr>
          </a:p>
        </p:txBody>
      </p:sp>
      <p:pic>
        <p:nvPicPr>
          <p:cNvPr id="7170" name="Picture 2" descr="Cómo influye la deseabilidad social en los adolescentes? - Eres Mam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611" y="2692511"/>
            <a:ext cx="5842363" cy="32863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679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507B1C9-1481-1AAC-7657-635F12E55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ángulo 1"/>
          <p:cNvSpPr/>
          <p:nvPr/>
        </p:nvSpPr>
        <p:spPr>
          <a:xfrm>
            <a:off x="973263" y="1523111"/>
            <a:ext cx="7197473" cy="4185761"/>
          </a:xfrm>
          <a:prstGeom prst="rect">
            <a:avLst/>
          </a:prstGeom>
        </p:spPr>
        <p:txBody>
          <a:bodyPr wrap="square">
            <a:spAutoFit/>
          </a:bodyPr>
          <a:lstStyle/>
          <a:p>
            <a:r>
              <a:rPr lang="es-MX" sz="1400" b="1" dirty="0" smtClean="0">
                <a:solidFill>
                  <a:srgbClr val="7030A0"/>
                </a:solidFill>
                <a:latin typeface="Montserrat"/>
              </a:rPr>
              <a:t>¿Cómo enfrentar la presión social?</a:t>
            </a:r>
          </a:p>
          <a:p>
            <a:endParaRPr lang="es-MX" sz="1400" b="1" dirty="0">
              <a:solidFill>
                <a:srgbClr val="7030A0"/>
              </a:solidFill>
              <a:latin typeface="Montserrat"/>
            </a:endParaRPr>
          </a:p>
          <a:p>
            <a:pPr algn="just"/>
            <a:r>
              <a:rPr lang="es-MX" sz="1400" b="1" dirty="0">
                <a:latin typeface="Montserrat"/>
              </a:rPr>
              <a:t>Reforzar la autoestima</a:t>
            </a:r>
            <a:r>
              <a:rPr lang="es-MX" sz="1400" b="1" dirty="0" smtClean="0">
                <a:latin typeface="Montserrat"/>
              </a:rPr>
              <a:t>:</a:t>
            </a:r>
            <a:r>
              <a:rPr lang="es-MX" sz="1400" dirty="0" smtClean="0">
                <a:latin typeface="Montserrat"/>
              </a:rPr>
              <a:t> </a:t>
            </a:r>
            <a:r>
              <a:rPr lang="es-MX" sz="1400" dirty="0">
                <a:latin typeface="Montserrat"/>
              </a:rPr>
              <a:t>lo importante que es tener una autoestima sana, que haga que nos valoremos de forma adecuada. Si trabajamos nuestra autoestima será más complicado ceder al poder de la presión del grupo y dejarse llevar en contra de lo que en realidad queremos, sólo por complacer al resto</a:t>
            </a:r>
            <a:r>
              <a:rPr lang="es-MX" sz="1400" dirty="0" smtClean="0">
                <a:latin typeface="Montserrat"/>
              </a:rPr>
              <a:t>.</a:t>
            </a:r>
          </a:p>
          <a:p>
            <a:pPr algn="just"/>
            <a:endParaRPr lang="es-MX" sz="1400" dirty="0">
              <a:latin typeface="Montserrat"/>
            </a:endParaRPr>
          </a:p>
          <a:p>
            <a:pPr algn="just"/>
            <a:r>
              <a:rPr lang="es-MX" sz="1400" b="1" dirty="0">
                <a:latin typeface="Montserrat"/>
              </a:rPr>
              <a:t>Mejorar habilidades sociales: </a:t>
            </a:r>
            <a:r>
              <a:rPr lang="es-MX" sz="1400" dirty="0" smtClean="0">
                <a:latin typeface="Montserrat"/>
              </a:rPr>
              <a:t>Aprender </a:t>
            </a:r>
            <a:r>
              <a:rPr lang="es-MX" sz="1400" dirty="0">
                <a:latin typeface="Montserrat"/>
              </a:rPr>
              <a:t>a relacionarnos de manera correcta nos beneficiará en muchos aspectos de la vida y uno de los más importantes es precisamente ante la presión social</a:t>
            </a:r>
            <a:r>
              <a:rPr lang="es-MX" sz="1400" dirty="0" smtClean="0">
                <a:latin typeface="Montserrat"/>
              </a:rPr>
              <a:t>.</a:t>
            </a:r>
          </a:p>
          <a:p>
            <a:pPr algn="just"/>
            <a:endParaRPr lang="es-MX" sz="1400" b="1" dirty="0">
              <a:latin typeface="Montserrat"/>
            </a:endParaRPr>
          </a:p>
          <a:p>
            <a:pPr algn="just"/>
            <a:r>
              <a:rPr lang="es-MX" sz="1400" b="1" dirty="0">
                <a:latin typeface="Montserrat"/>
              </a:rPr>
              <a:t>Mejorar la comunicación: </a:t>
            </a:r>
            <a:r>
              <a:rPr lang="es-MX" sz="1400" dirty="0">
                <a:latin typeface="Montserrat"/>
              </a:rPr>
              <a:t>Saber comunicarse adecuadamente a nivel familiar, grupal y con personas de otras áreas sociales y de otros grupos diferentes al nuestro es básico también para ser consecuente y  no ceder ante lo que en realidad no queremos.</a:t>
            </a:r>
            <a:endParaRPr lang="es-MX" sz="1400" dirty="0" smtClean="0">
              <a:latin typeface="Montserrat"/>
            </a:endParaRPr>
          </a:p>
          <a:p>
            <a:endParaRPr lang="es-MX" sz="1400" b="1" dirty="0">
              <a:solidFill>
                <a:srgbClr val="7030A0"/>
              </a:solidFill>
              <a:latin typeface="Montserrat"/>
            </a:endParaRPr>
          </a:p>
          <a:p>
            <a:pPr algn="just"/>
            <a:r>
              <a:rPr lang="es-MX" sz="1400" b="1" dirty="0">
                <a:latin typeface="Montserrat"/>
              </a:rPr>
              <a:t>Desarrollar valores personales y familiares: </a:t>
            </a:r>
            <a:r>
              <a:rPr lang="es-MX" sz="1400" dirty="0">
                <a:latin typeface="Montserrat"/>
              </a:rPr>
              <a:t>Saber qué quiero, por qué lo quiero y sobre todo tener claro lo que NO quiero ni necesito es importantísimo para el desarrollo de una personalidad fuerte y nos llevará a resistir ante la presión social. Nuestros valores personales guiarán el camino que seguiremos hasta el completo desarrollo personal.</a:t>
            </a:r>
          </a:p>
        </p:txBody>
      </p:sp>
    </p:spTree>
    <p:extLst>
      <p:ext uri="{BB962C8B-B14F-4D97-AF65-F5344CB8AC3E}">
        <p14:creationId xmlns:p14="http://schemas.microsoft.com/office/powerpoint/2010/main" val="556436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507B1C9-1481-1AAC-7657-635F12E55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ángulo 1"/>
          <p:cNvSpPr/>
          <p:nvPr/>
        </p:nvSpPr>
        <p:spPr>
          <a:xfrm>
            <a:off x="1067392" y="1551563"/>
            <a:ext cx="7197473" cy="3754874"/>
          </a:xfrm>
          <a:prstGeom prst="rect">
            <a:avLst/>
          </a:prstGeom>
        </p:spPr>
        <p:txBody>
          <a:bodyPr wrap="square">
            <a:spAutoFit/>
          </a:bodyPr>
          <a:lstStyle/>
          <a:p>
            <a:pPr algn="just"/>
            <a:r>
              <a:rPr lang="es-MX" sz="1400" b="1" dirty="0">
                <a:latin typeface="Montserrat"/>
              </a:rPr>
              <a:t>Aprender aspectos fundamentales como la asertividad: </a:t>
            </a:r>
            <a:r>
              <a:rPr lang="es-MX" sz="1400" dirty="0">
                <a:latin typeface="Montserrat"/>
              </a:rPr>
              <a:t>Ser asertivo implica expresar lo que se siente, se piensa y se desea de manera clara, directa y oportuna. Es fundamental expresar con claridad lo que pensamos y lo que sentimos sin ofender a nadie cuando lo hagamos</a:t>
            </a:r>
            <a:r>
              <a:rPr lang="es-MX" sz="1400" dirty="0" smtClean="0">
                <a:latin typeface="Montserrat"/>
              </a:rPr>
              <a:t>.</a:t>
            </a:r>
          </a:p>
          <a:p>
            <a:pPr algn="just"/>
            <a:endParaRPr lang="es-MX" sz="1400" dirty="0">
              <a:latin typeface="Montserrat"/>
            </a:endParaRPr>
          </a:p>
          <a:p>
            <a:pPr algn="just"/>
            <a:r>
              <a:rPr lang="es-MX" sz="1400" b="1" dirty="0" smtClean="0">
                <a:latin typeface="Montserrat"/>
              </a:rPr>
              <a:t>Aprender </a:t>
            </a:r>
            <a:r>
              <a:rPr lang="es-MX" sz="1400" b="1" dirty="0">
                <a:latin typeface="Montserrat"/>
              </a:rPr>
              <a:t>a decir NO: </a:t>
            </a:r>
            <a:r>
              <a:rPr lang="es-MX" sz="1400" dirty="0">
                <a:latin typeface="Montserrat"/>
              </a:rPr>
              <a:t>decir "no" con libertad, sin miedo, ni tapujos y no caeré de manera tan sencilla en esa corriente social que no comparto. </a:t>
            </a:r>
            <a:r>
              <a:rPr lang="es-MX" sz="1400" dirty="0" smtClean="0">
                <a:latin typeface="Montserrat"/>
              </a:rPr>
              <a:t>Podemos </a:t>
            </a:r>
            <a:r>
              <a:rPr lang="es-MX" sz="1400" dirty="0">
                <a:latin typeface="Montserrat"/>
              </a:rPr>
              <a:t>entrenar diferentes formas de decir ‘no’, hablar de forma contundente y con voz firme, utilizar el sentido del humor en contraposición de una propuesta, proponer alternativas a algo que no nos convence demasiado. </a:t>
            </a:r>
            <a:endParaRPr lang="es-MX" sz="1400" dirty="0" smtClean="0">
              <a:latin typeface="Montserrat"/>
            </a:endParaRPr>
          </a:p>
          <a:p>
            <a:pPr algn="just"/>
            <a:endParaRPr lang="es-MX" sz="1400" dirty="0">
              <a:latin typeface="Montserrat"/>
            </a:endParaRPr>
          </a:p>
          <a:p>
            <a:pPr algn="just"/>
            <a:r>
              <a:rPr lang="es-MX" sz="1400" b="1" dirty="0">
                <a:latin typeface="Montserrat"/>
              </a:rPr>
              <a:t>Trabajar la empatía: </a:t>
            </a:r>
            <a:r>
              <a:rPr lang="es-MX" sz="1400" dirty="0">
                <a:latin typeface="Montserrat"/>
              </a:rPr>
              <a:t>Salir por un momento de uno mismo y ser capaz de ponerte en el lugar del otro y tratar de entender cómo actuaría otra persona, ayudará a mantener la calma y no ceder desde el primer momento a la presión social. Aunque ¡cuidado aquí! y es que ponernos en el lugar del otro de forma abusiva, también puede llevarnos a perder los nervios y tomar una decisión irracional.</a:t>
            </a:r>
            <a:endParaRPr lang="es-MX" sz="1400" dirty="0" smtClean="0">
              <a:latin typeface="Montserrat"/>
            </a:endParaRPr>
          </a:p>
          <a:p>
            <a:pPr algn="just"/>
            <a:endParaRPr lang="es-MX" sz="1400" dirty="0">
              <a:latin typeface="Montserrat"/>
            </a:endParaRPr>
          </a:p>
        </p:txBody>
      </p:sp>
    </p:spTree>
    <p:extLst>
      <p:ext uri="{BB962C8B-B14F-4D97-AF65-F5344CB8AC3E}">
        <p14:creationId xmlns:p14="http://schemas.microsoft.com/office/powerpoint/2010/main" val="1811168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507B1C9-1481-1AAC-7657-635F12E55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uadroTexto 5">
            <a:extLst>
              <a:ext uri="{FF2B5EF4-FFF2-40B4-BE49-F238E27FC236}">
                <a16:creationId xmlns:a16="http://schemas.microsoft.com/office/drawing/2014/main" id="{21F321BC-92A9-A452-7950-1DD8E15D208C}"/>
              </a:ext>
            </a:extLst>
          </p:cNvPr>
          <p:cNvSpPr txBox="1"/>
          <p:nvPr/>
        </p:nvSpPr>
        <p:spPr>
          <a:xfrm>
            <a:off x="757645" y="1300966"/>
            <a:ext cx="7983531" cy="523220"/>
          </a:xfrm>
          <a:prstGeom prst="rect">
            <a:avLst/>
          </a:prstGeom>
          <a:noFill/>
        </p:spPr>
        <p:txBody>
          <a:bodyPr wrap="square" rtlCol="0">
            <a:spAutoFit/>
          </a:bodyPr>
          <a:lstStyle/>
          <a:p>
            <a:pPr algn="ctr"/>
            <a:r>
              <a:rPr lang="es-MX" sz="2800" b="1" dirty="0" smtClean="0">
                <a:solidFill>
                  <a:srgbClr val="7030A0"/>
                </a:solidFill>
                <a:latin typeface="Century Gothic" panose="020B0502020202020204" pitchFamily="34" charset="0"/>
              </a:rPr>
              <a:t>RESPETO  HACIA LOS NO CONSUMIDORES</a:t>
            </a:r>
            <a:endParaRPr lang="es-MX" sz="2800" b="1" dirty="0">
              <a:solidFill>
                <a:srgbClr val="7030A0"/>
              </a:solidFill>
              <a:latin typeface="Century Gothic" panose="020B0502020202020204" pitchFamily="34" charset="0"/>
            </a:endParaRPr>
          </a:p>
        </p:txBody>
      </p:sp>
      <p:sp>
        <p:nvSpPr>
          <p:cNvPr id="2" name="Rectángulo 1"/>
          <p:cNvSpPr/>
          <p:nvPr/>
        </p:nvSpPr>
        <p:spPr>
          <a:xfrm>
            <a:off x="876274" y="2285149"/>
            <a:ext cx="3160148" cy="3323987"/>
          </a:xfrm>
          <a:prstGeom prst="rect">
            <a:avLst/>
          </a:prstGeom>
        </p:spPr>
        <p:txBody>
          <a:bodyPr wrap="square">
            <a:spAutoFit/>
          </a:bodyPr>
          <a:lstStyle/>
          <a:p>
            <a:pPr algn="just" fontAlgn="base"/>
            <a:r>
              <a:rPr lang="es-MX" sz="1400" dirty="0" smtClean="0">
                <a:latin typeface="Montserrat"/>
              </a:rPr>
              <a:t>Las </a:t>
            </a:r>
            <a:r>
              <a:rPr lang="es-MX" sz="1400" dirty="0">
                <a:latin typeface="Montserrat"/>
              </a:rPr>
              <a:t>relaciones sanas se basan en el RESPETO, que el amor verdadero es el que RESPETA, así como la amistad RESPETA, la educación es RESPETUOSA, la tolerancia se basa en RESPETAR, los conflictos se solucionan si hay RESPETO, la confianza crece sobre el RESPETO mutuo, la dignidad incluye siempre el ser RESPETADO, el humor sano contiene RESPETO, la persona madura RESPETA incluso en los </a:t>
            </a:r>
            <a:r>
              <a:rPr lang="es-MX" sz="1400" dirty="0" smtClean="0">
                <a:latin typeface="Montserrat"/>
              </a:rPr>
              <a:t>conflictos. </a:t>
            </a:r>
            <a:r>
              <a:rPr lang="es-MX" sz="1400" dirty="0">
                <a:latin typeface="Montserrat"/>
              </a:rPr>
              <a:t>Solo RESPETÁNDONOS conseguiremos una convivencia en paz y constructiva.</a:t>
            </a:r>
            <a:endParaRPr lang="es-MX" sz="1400" b="0" i="0" dirty="0">
              <a:effectLst/>
              <a:latin typeface="Montserrat"/>
            </a:endParaRPr>
          </a:p>
        </p:txBody>
      </p:sp>
      <p:pic>
        <p:nvPicPr>
          <p:cNvPr id="8194" name="Picture 2" descr="Aprendiendo a decir NO. Habilidades sociales en niños y adolescentes |  Clínica Valdiv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650" y="2494460"/>
            <a:ext cx="4036652" cy="27045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912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507B1C9-1481-1AAC-7657-635F12E55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ángulo 4"/>
          <p:cNvSpPr/>
          <p:nvPr/>
        </p:nvSpPr>
        <p:spPr>
          <a:xfrm>
            <a:off x="3918858" y="1622946"/>
            <a:ext cx="4572000" cy="4185761"/>
          </a:xfrm>
          <a:prstGeom prst="rect">
            <a:avLst/>
          </a:prstGeom>
        </p:spPr>
        <p:txBody>
          <a:bodyPr>
            <a:spAutoFit/>
          </a:bodyPr>
          <a:lstStyle/>
          <a:p>
            <a:pPr algn="just"/>
            <a:r>
              <a:rPr lang="es-MX" sz="1400" dirty="0">
                <a:latin typeface="Montserrat"/>
              </a:rPr>
              <a:t>El respeto (a los demás y a uno mismo) es un componente importante de la comunicación efectiva, las relaciones sanas y los logros en la vida y el trabajo</a:t>
            </a:r>
            <a:r>
              <a:rPr lang="es-MX" sz="1400" dirty="0" smtClean="0">
                <a:latin typeface="Montserrat"/>
              </a:rPr>
              <a:t>.</a:t>
            </a:r>
          </a:p>
          <a:p>
            <a:pPr algn="just"/>
            <a:endParaRPr lang="es-MX" sz="1400" dirty="0">
              <a:latin typeface="Montserrat"/>
            </a:endParaRPr>
          </a:p>
          <a:p>
            <a:pPr algn="just"/>
            <a:r>
              <a:rPr lang="es-MX" sz="1400" dirty="0">
                <a:latin typeface="Montserrat"/>
              </a:rPr>
              <a:t>El respeto previene el acoso escolar y otros comportamientos agresivos. El acoso escolar es un factor que predice el fracaso académico y profesional, la agresividad, la violencia y el abuso de sustancias</a:t>
            </a:r>
            <a:r>
              <a:rPr lang="es-MX" sz="1400" dirty="0" smtClean="0">
                <a:latin typeface="Montserrat"/>
              </a:rPr>
              <a:t>.</a:t>
            </a:r>
          </a:p>
          <a:p>
            <a:pPr algn="just"/>
            <a:endParaRPr lang="es-MX" sz="1400" dirty="0">
              <a:latin typeface="Montserrat"/>
            </a:endParaRPr>
          </a:p>
          <a:p>
            <a:pPr algn="just"/>
            <a:r>
              <a:rPr lang="es-MX" sz="1400" dirty="0">
                <a:latin typeface="Montserrat"/>
              </a:rPr>
              <a:t>El respeto es esencial para el desarrollo de la sociedad, incluido el progreso educativo, profesional, económico y científico. La falta de respeto entorpece la comunicación y la colaboración; y provoca entornos poco saludables para todas las personas</a:t>
            </a:r>
            <a:r>
              <a:rPr lang="es-MX" sz="1400" dirty="0" smtClean="0">
                <a:latin typeface="Montserrat"/>
              </a:rPr>
              <a:t>.</a:t>
            </a:r>
          </a:p>
          <a:p>
            <a:pPr algn="just"/>
            <a:endParaRPr lang="es-MX" sz="1400" dirty="0">
              <a:latin typeface="Montserrat"/>
            </a:endParaRPr>
          </a:p>
          <a:p>
            <a:pPr algn="just"/>
            <a:r>
              <a:rPr lang="es-MX" sz="1400" dirty="0">
                <a:latin typeface="Montserrat"/>
              </a:rPr>
              <a:t>Cuando nos sentimos respetados, nuestro cerebro libera los neuroquímicos del bienestar </a:t>
            </a:r>
            <a:r>
              <a:rPr lang="es-MX" sz="1400" dirty="0" err="1">
                <a:latin typeface="Montserrat"/>
              </a:rPr>
              <a:t>oxitocina</a:t>
            </a:r>
            <a:r>
              <a:rPr lang="es-MX" sz="1400" dirty="0">
                <a:latin typeface="Montserrat"/>
              </a:rPr>
              <a:t> y serotonina, y la falta de respeto libera neuroquímicos del estrés como la adrenalina y el cortisol.</a:t>
            </a:r>
          </a:p>
        </p:txBody>
      </p:sp>
      <p:pic>
        <p:nvPicPr>
          <p:cNvPr id="6" name="Imagen 5"/>
          <p:cNvPicPr>
            <a:picLocks noChangeAspect="1"/>
          </p:cNvPicPr>
          <p:nvPr/>
        </p:nvPicPr>
        <p:blipFill>
          <a:blip r:embed="rId3"/>
          <a:stretch>
            <a:fillRect/>
          </a:stretch>
        </p:blipFill>
        <p:spPr>
          <a:xfrm>
            <a:off x="745883" y="1622946"/>
            <a:ext cx="2848885" cy="40724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25391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507B1C9-1481-1AAC-7657-635F12E55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uadroTexto 5">
            <a:extLst>
              <a:ext uri="{FF2B5EF4-FFF2-40B4-BE49-F238E27FC236}">
                <a16:creationId xmlns:a16="http://schemas.microsoft.com/office/drawing/2014/main" id="{21F321BC-92A9-A452-7950-1DD8E15D208C}"/>
              </a:ext>
            </a:extLst>
          </p:cNvPr>
          <p:cNvSpPr txBox="1"/>
          <p:nvPr/>
        </p:nvSpPr>
        <p:spPr>
          <a:xfrm>
            <a:off x="580232" y="1126573"/>
            <a:ext cx="7983531" cy="461665"/>
          </a:xfrm>
          <a:prstGeom prst="rect">
            <a:avLst/>
          </a:prstGeom>
          <a:noFill/>
        </p:spPr>
        <p:txBody>
          <a:bodyPr wrap="square" rtlCol="0">
            <a:spAutoFit/>
          </a:bodyPr>
          <a:lstStyle/>
          <a:p>
            <a:pPr algn="ctr"/>
            <a:r>
              <a:rPr lang="es-MX" sz="2400" b="1" dirty="0" smtClean="0">
                <a:solidFill>
                  <a:srgbClr val="7030A0"/>
                </a:solidFill>
                <a:latin typeface="Century Gothic" panose="020B0502020202020204" pitchFamily="34" charset="0"/>
              </a:rPr>
              <a:t>IDEAS ERRÓNEAS SOBRE EL CONSUMO DE ALCOHOL</a:t>
            </a:r>
            <a:endParaRPr lang="es-MX" sz="2400" b="1" dirty="0">
              <a:solidFill>
                <a:srgbClr val="7030A0"/>
              </a:solidFill>
              <a:latin typeface="Century Gothic" panose="020B0502020202020204" pitchFamily="34" charset="0"/>
            </a:endParaRPr>
          </a:p>
        </p:txBody>
      </p:sp>
      <p:sp>
        <p:nvSpPr>
          <p:cNvPr id="5" name="Rectángulo 4"/>
          <p:cNvSpPr/>
          <p:nvPr/>
        </p:nvSpPr>
        <p:spPr>
          <a:xfrm>
            <a:off x="894804" y="1766036"/>
            <a:ext cx="7354389" cy="4452501"/>
          </a:xfrm>
          <a:prstGeom prst="rect">
            <a:avLst/>
          </a:prstGeom>
        </p:spPr>
        <p:txBody>
          <a:bodyPr wrap="square">
            <a:spAutoFit/>
          </a:bodyPr>
          <a:lstStyle/>
          <a:p>
            <a:pPr marL="342900" lvl="0" indent="-342900" algn="just" fontAlgn="base">
              <a:lnSpc>
                <a:spcPts val="1950"/>
              </a:lnSpc>
              <a:spcAft>
                <a:spcPts val="0"/>
              </a:spcAft>
              <a:buFont typeface="+mj-lt"/>
              <a:buAutoNum type="arabicPeriod"/>
              <a:tabLst>
                <a:tab pos="457200" algn="l"/>
              </a:tabLst>
            </a:pPr>
            <a:r>
              <a:rPr lang="es-MX" sz="1400" b="1" dirty="0">
                <a:solidFill>
                  <a:srgbClr val="000000"/>
                </a:solidFill>
                <a:latin typeface="Montserrat"/>
                <a:ea typeface="Times New Roman" panose="02020603050405020304" pitchFamily="18" charset="0"/>
                <a:cs typeface="Times New Roman" panose="02020603050405020304" pitchFamily="18" charset="0"/>
              </a:rPr>
              <a:t>Todo el mundo bebe: FALSO</a:t>
            </a:r>
            <a:r>
              <a:rPr lang="es-MX" sz="1400" dirty="0">
                <a:solidFill>
                  <a:srgbClr val="000000"/>
                </a:solidFill>
                <a:latin typeface="Montserrat"/>
                <a:ea typeface="Times New Roman" panose="02020603050405020304" pitchFamily="18" charset="0"/>
                <a:cs typeface="Times New Roman" panose="02020603050405020304" pitchFamily="18" charset="0"/>
              </a:rPr>
              <a:t>. Hay muchas personas adolescentes y adultas que no consumen alcohol ni otras sustancias.</a:t>
            </a:r>
            <a:endParaRPr lang="es-MX" sz="1400" dirty="0">
              <a:latin typeface="Montserrat"/>
              <a:ea typeface="Calibri" panose="020F0502020204030204" pitchFamily="34" charset="0"/>
              <a:cs typeface="Times New Roman" panose="02020603050405020304" pitchFamily="18" charset="0"/>
            </a:endParaRPr>
          </a:p>
          <a:p>
            <a:pPr marL="342900" lvl="0" indent="-342900" algn="just" fontAlgn="base">
              <a:lnSpc>
                <a:spcPts val="1950"/>
              </a:lnSpc>
              <a:spcAft>
                <a:spcPts val="0"/>
              </a:spcAft>
              <a:buFont typeface="+mj-lt"/>
              <a:buAutoNum type="arabicPeriod"/>
              <a:tabLst>
                <a:tab pos="457200" algn="l"/>
              </a:tabLst>
            </a:pPr>
            <a:r>
              <a:rPr lang="es-MX" sz="1400" b="1" dirty="0">
                <a:solidFill>
                  <a:srgbClr val="000000"/>
                </a:solidFill>
                <a:latin typeface="Montserrat"/>
                <a:ea typeface="Times New Roman" panose="02020603050405020304" pitchFamily="18" charset="0"/>
                <a:cs typeface="Times New Roman" panose="02020603050405020304" pitchFamily="18" charset="0"/>
              </a:rPr>
              <a:t>Todo el mundo reacciona igual al alcohol: FALSO</a:t>
            </a:r>
            <a:r>
              <a:rPr lang="es-MX" sz="1400" dirty="0">
                <a:solidFill>
                  <a:srgbClr val="000000"/>
                </a:solidFill>
                <a:latin typeface="Montserrat"/>
                <a:ea typeface="Times New Roman" panose="02020603050405020304" pitchFamily="18" charset="0"/>
                <a:cs typeface="Times New Roman" panose="02020603050405020304" pitchFamily="18" charset="0"/>
              </a:rPr>
              <a:t>. Cada persona tolera el alcohol de una manera, dependiendo de factores como por ejemplo la complexión física.</a:t>
            </a:r>
            <a:endParaRPr lang="es-MX" sz="1400" dirty="0">
              <a:latin typeface="Montserrat"/>
              <a:ea typeface="Calibri" panose="020F0502020204030204" pitchFamily="34" charset="0"/>
              <a:cs typeface="Times New Roman" panose="02020603050405020304" pitchFamily="18" charset="0"/>
            </a:endParaRPr>
          </a:p>
          <a:p>
            <a:pPr marL="342900" lvl="0" indent="-342900" algn="just" fontAlgn="base">
              <a:lnSpc>
                <a:spcPts val="1950"/>
              </a:lnSpc>
              <a:spcAft>
                <a:spcPts val="0"/>
              </a:spcAft>
              <a:buFont typeface="+mj-lt"/>
              <a:buAutoNum type="arabicPeriod"/>
              <a:tabLst>
                <a:tab pos="457200" algn="l"/>
              </a:tabLst>
            </a:pPr>
            <a:r>
              <a:rPr lang="es-MX" sz="1400" b="1" dirty="0">
                <a:solidFill>
                  <a:srgbClr val="000000"/>
                </a:solidFill>
                <a:latin typeface="Montserrat"/>
                <a:ea typeface="Times New Roman" panose="02020603050405020304" pitchFamily="18" charset="0"/>
                <a:cs typeface="Times New Roman" panose="02020603050405020304" pitchFamily="18" charset="0"/>
              </a:rPr>
              <a:t>Beber café en abundancia puede servir para compensar los efectos del alcohol: FALSO.</a:t>
            </a:r>
            <a:r>
              <a:rPr lang="es-MX" sz="1400" dirty="0">
                <a:solidFill>
                  <a:srgbClr val="000000"/>
                </a:solidFill>
                <a:latin typeface="Montserrat"/>
                <a:ea typeface="Times New Roman" panose="02020603050405020304" pitchFamily="18" charset="0"/>
                <a:cs typeface="Times New Roman" panose="02020603050405020304" pitchFamily="18" charset="0"/>
              </a:rPr>
              <a:t> El café no influye sobre el nivel de alcohol en sangre y por tanto sobre el grado de intoxicación.</a:t>
            </a:r>
            <a:endParaRPr lang="es-MX" sz="1400" dirty="0">
              <a:latin typeface="Montserrat"/>
              <a:ea typeface="Calibri" panose="020F0502020204030204" pitchFamily="34" charset="0"/>
              <a:cs typeface="Times New Roman" panose="02020603050405020304" pitchFamily="18" charset="0"/>
            </a:endParaRPr>
          </a:p>
          <a:p>
            <a:pPr marL="342900" lvl="0" indent="-342900" algn="just" fontAlgn="base">
              <a:lnSpc>
                <a:spcPts val="1950"/>
              </a:lnSpc>
              <a:spcAft>
                <a:spcPts val="0"/>
              </a:spcAft>
              <a:buFont typeface="+mj-lt"/>
              <a:buAutoNum type="arabicPeriod"/>
              <a:tabLst>
                <a:tab pos="457200" algn="l"/>
              </a:tabLst>
            </a:pPr>
            <a:r>
              <a:rPr lang="es-MX" sz="1400" b="1" dirty="0">
                <a:solidFill>
                  <a:srgbClr val="000000"/>
                </a:solidFill>
                <a:latin typeface="Montserrat"/>
                <a:ea typeface="Times New Roman" panose="02020603050405020304" pitchFamily="18" charset="0"/>
                <a:cs typeface="Times New Roman" panose="02020603050405020304" pitchFamily="18" charset="0"/>
              </a:rPr>
              <a:t>El consumo de alcohol ayuda a salir de las horas bajas, a superar el cansancio y a estar más animado: FALSO. </a:t>
            </a:r>
            <a:r>
              <a:rPr lang="es-MX" sz="1400" dirty="0">
                <a:solidFill>
                  <a:srgbClr val="000000"/>
                </a:solidFill>
                <a:latin typeface="Montserrat"/>
                <a:ea typeface="Times New Roman" panose="02020603050405020304" pitchFamily="18" charset="0"/>
                <a:cs typeface="Times New Roman" panose="02020603050405020304" pitchFamily="18" charset="0"/>
              </a:rPr>
              <a:t>El consumo de alcohol puede llevar a hacer perder el control sobre las emociones y sentimientos. Tras una breve sensación de bienestar, si se está triste o deprimido/a, esta situación se puede agudizar. </a:t>
            </a:r>
            <a:endParaRPr lang="es-MX" sz="1400" dirty="0">
              <a:latin typeface="Montserrat"/>
              <a:ea typeface="Calibri" panose="020F0502020204030204" pitchFamily="34" charset="0"/>
              <a:cs typeface="Times New Roman" panose="02020603050405020304" pitchFamily="18" charset="0"/>
            </a:endParaRPr>
          </a:p>
          <a:p>
            <a:pPr marL="342900" lvl="0" indent="-342900" algn="just" fontAlgn="base">
              <a:lnSpc>
                <a:spcPts val="1950"/>
              </a:lnSpc>
              <a:spcAft>
                <a:spcPts val="0"/>
              </a:spcAft>
              <a:buFont typeface="+mj-lt"/>
              <a:buAutoNum type="arabicPeriod"/>
              <a:tabLst>
                <a:tab pos="457200" algn="l"/>
              </a:tabLst>
            </a:pPr>
            <a:r>
              <a:rPr lang="es-MX" sz="1400" b="1" dirty="0">
                <a:solidFill>
                  <a:srgbClr val="000000"/>
                </a:solidFill>
                <a:latin typeface="Montserrat"/>
                <a:ea typeface="Times New Roman" panose="02020603050405020304" pitchFamily="18" charset="0"/>
                <a:cs typeface="Times New Roman" panose="02020603050405020304" pitchFamily="18" charset="0"/>
              </a:rPr>
              <a:t>El alcohol facilita las relaciones sexuales: FALSO</a:t>
            </a:r>
            <a:r>
              <a:rPr lang="es-MX" sz="1400" dirty="0">
                <a:solidFill>
                  <a:srgbClr val="000000"/>
                </a:solidFill>
                <a:latin typeface="Montserrat"/>
                <a:ea typeface="Times New Roman" panose="02020603050405020304" pitchFamily="18" charset="0"/>
                <a:cs typeface="Times New Roman" panose="02020603050405020304" pitchFamily="18" charset="0"/>
              </a:rPr>
              <a:t>. Al contrario, el consumo de alcohol muchas veces dificulta o incluso impide unas relaciones sexuales plenas, provocando impotencia, reducción de la libido y otras disfunciones asociadas.</a:t>
            </a:r>
            <a:endParaRPr lang="es-MX" sz="1400" dirty="0">
              <a:latin typeface="Montserrat"/>
              <a:ea typeface="Calibri" panose="020F0502020204030204" pitchFamily="34" charset="0"/>
              <a:cs typeface="Times New Roman" panose="02020603050405020304" pitchFamily="18" charset="0"/>
            </a:endParaRPr>
          </a:p>
          <a:p>
            <a:pPr marL="342900" lvl="0" indent="-342900" algn="just" fontAlgn="base">
              <a:lnSpc>
                <a:spcPts val="1950"/>
              </a:lnSpc>
              <a:spcAft>
                <a:spcPts val="0"/>
              </a:spcAft>
              <a:buFont typeface="+mj-lt"/>
              <a:buAutoNum type="arabicPeriod"/>
              <a:tabLst>
                <a:tab pos="457200" algn="l"/>
              </a:tabLst>
            </a:pPr>
            <a:r>
              <a:rPr lang="es-MX" sz="1400" b="1" dirty="0">
                <a:solidFill>
                  <a:srgbClr val="000000"/>
                </a:solidFill>
                <a:latin typeface="Montserrat"/>
                <a:ea typeface="Times New Roman" panose="02020603050405020304" pitchFamily="18" charset="0"/>
                <a:cs typeface="Times New Roman" panose="02020603050405020304" pitchFamily="18" charset="0"/>
              </a:rPr>
              <a:t>La intoxicación alcohólica es mayor cuando se mezclan bebidas que cuando sólo se bebe un mismo tipo de licor: FALSO</a:t>
            </a:r>
            <a:r>
              <a:rPr lang="es-MX" sz="1400" dirty="0">
                <a:solidFill>
                  <a:srgbClr val="000000"/>
                </a:solidFill>
                <a:latin typeface="Montserrat"/>
                <a:ea typeface="Times New Roman" panose="02020603050405020304" pitchFamily="18" charset="0"/>
                <a:cs typeface="Times New Roman" panose="02020603050405020304" pitchFamily="18" charset="0"/>
              </a:rPr>
              <a:t>. Lo que determina la intoxicación no es la mezcla de alcohol sino la cantidad de alcohol en sangre.</a:t>
            </a:r>
            <a:endParaRPr lang="es-MX" sz="1400" dirty="0">
              <a:effectLst/>
              <a:latin typeface="Montserra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948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507B1C9-1481-1AAC-7657-635F12E55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uadroTexto 5">
            <a:extLst>
              <a:ext uri="{FF2B5EF4-FFF2-40B4-BE49-F238E27FC236}">
                <a16:creationId xmlns:a16="http://schemas.microsoft.com/office/drawing/2014/main" id="{21F321BC-92A9-A452-7950-1DD8E15D208C}"/>
              </a:ext>
            </a:extLst>
          </p:cNvPr>
          <p:cNvSpPr txBox="1"/>
          <p:nvPr/>
        </p:nvSpPr>
        <p:spPr>
          <a:xfrm>
            <a:off x="580232" y="1126573"/>
            <a:ext cx="7983531" cy="461665"/>
          </a:xfrm>
          <a:prstGeom prst="rect">
            <a:avLst/>
          </a:prstGeom>
          <a:noFill/>
        </p:spPr>
        <p:txBody>
          <a:bodyPr wrap="square" rtlCol="0">
            <a:spAutoFit/>
          </a:bodyPr>
          <a:lstStyle/>
          <a:p>
            <a:pPr algn="ctr"/>
            <a:r>
              <a:rPr lang="es-MX" sz="2400" b="1" dirty="0" smtClean="0">
                <a:solidFill>
                  <a:srgbClr val="7030A0"/>
                </a:solidFill>
                <a:latin typeface="Century Gothic" panose="020B0502020202020204" pitchFamily="34" charset="0"/>
              </a:rPr>
              <a:t>IDEAS ERRÓNEAS SOBRE EL CONSUMO DE TABACO</a:t>
            </a:r>
            <a:endParaRPr lang="es-MX" sz="2400" b="1" dirty="0">
              <a:solidFill>
                <a:srgbClr val="7030A0"/>
              </a:solidFill>
              <a:latin typeface="Century Gothic" panose="020B0502020202020204" pitchFamily="34" charset="0"/>
            </a:endParaRPr>
          </a:p>
        </p:txBody>
      </p:sp>
      <p:sp>
        <p:nvSpPr>
          <p:cNvPr id="5" name="Rectángulo 4"/>
          <p:cNvSpPr/>
          <p:nvPr/>
        </p:nvSpPr>
        <p:spPr>
          <a:xfrm>
            <a:off x="894802" y="1831350"/>
            <a:ext cx="7354389" cy="4196020"/>
          </a:xfrm>
          <a:prstGeom prst="rect">
            <a:avLst/>
          </a:prstGeom>
        </p:spPr>
        <p:txBody>
          <a:bodyPr wrap="square">
            <a:spAutoFit/>
          </a:bodyPr>
          <a:lstStyle/>
          <a:p>
            <a:pPr marL="342900" lvl="0" indent="-342900" algn="just" fontAlgn="base">
              <a:lnSpc>
                <a:spcPts val="1950"/>
              </a:lnSpc>
              <a:spcAft>
                <a:spcPts val="0"/>
              </a:spcAft>
              <a:buFont typeface="+mj-lt"/>
              <a:buAutoNum type="arabicPeriod"/>
              <a:tabLst>
                <a:tab pos="457200" algn="l"/>
              </a:tabLst>
            </a:pPr>
            <a:r>
              <a:rPr lang="es-MX" sz="1400" b="1" dirty="0">
                <a:solidFill>
                  <a:srgbClr val="000000"/>
                </a:solidFill>
                <a:latin typeface="Montserrat"/>
                <a:ea typeface="Times New Roman" panose="02020603050405020304" pitchFamily="18" charset="0"/>
                <a:cs typeface="Times New Roman" panose="02020603050405020304" pitchFamily="18" charset="0"/>
              </a:rPr>
              <a:t>Fumar un cigarrillo relaja y alivia el estrés. </a:t>
            </a:r>
            <a:r>
              <a:rPr lang="es-MX" sz="1400" dirty="0">
                <a:solidFill>
                  <a:srgbClr val="000000"/>
                </a:solidFill>
                <a:latin typeface="Montserrat"/>
                <a:ea typeface="Times New Roman" panose="02020603050405020304" pitchFamily="18" charset="0"/>
                <a:cs typeface="Times New Roman" panose="02020603050405020304" pitchFamily="18" charset="0"/>
              </a:rPr>
              <a:t>Realidad: El tabaco no tiene propiedades relajantes puesto que es un estimulante. La aparente sensación de “alivio” que se siente al fumar un cigarrillo se debe a la supresión de los síntomas de abstinencia producidos por la falta de nicotina en el cerebro.</a:t>
            </a:r>
          </a:p>
          <a:p>
            <a:pPr marL="342900" lvl="0" indent="-342900" algn="just" fontAlgn="base">
              <a:lnSpc>
                <a:spcPts val="1950"/>
              </a:lnSpc>
              <a:spcAft>
                <a:spcPts val="0"/>
              </a:spcAft>
              <a:buFont typeface="+mj-lt"/>
              <a:buAutoNum type="arabicPeriod"/>
              <a:tabLst>
                <a:tab pos="457200" algn="l"/>
              </a:tabLst>
            </a:pPr>
            <a:r>
              <a:rPr lang="es-MX" sz="1400" b="1" dirty="0">
                <a:solidFill>
                  <a:srgbClr val="000000"/>
                </a:solidFill>
                <a:latin typeface="Montserrat"/>
                <a:ea typeface="Times New Roman" panose="02020603050405020304" pitchFamily="18" charset="0"/>
                <a:cs typeface="Times New Roman" panose="02020603050405020304" pitchFamily="18" charset="0"/>
              </a:rPr>
              <a:t>Los cigarrillos bajos en nicotina no hacen daño, no son cancerígenos. </a:t>
            </a:r>
            <a:r>
              <a:rPr lang="es-MX" sz="1400" dirty="0">
                <a:solidFill>
                  <a:srgbClr val="000000"/>
                </a:solidFill>
                <a:latin typeface="Montserrat"/>
                <a:ea typeface="Times New Roman" panose="02020603050405020304" pitchFamily="18" charset="0"/>
                <a:cs typeface="Times New Roman" panose="02020603050405020304" pitchFamily="18" charset="0"/>
              </a:rPr>
              <a:t>Aunque los cigarrillos bajos en nicotina y alquitrán son menos nocivos, se suelen fumar en mayor cantidad para conseguir la misma concentración de nicotina en sangre, con lo cual se anulan sus ventajas y los riesgos se asemejan a los de los cigarrillos normales.</a:t>
            </a:r>
          </a:p>
          <a:p>
            <a:pPr marL="342900" lvl="0" indent="-342900" algn="just" fontAlgn="base">
              <a:lnSpc>
                <a:spcPts val="1950"/>
              </a:lnSpc>
              <a:spcAft>
                <a:spcPts val="0"/>
              </a:spcAft>
              <a:buFont typeface="+mj-lt"/>
              <a:buAutoNum type="arabicPeriod"/>
              <a:tabLst>
                <a:tab pos="457200" algn="l"/>
              </a:tabLst>
            </a:pPr>
            <a:r>
              <a:rPr lang="es-MX" sz="1400" b="1" dirty="0">
                <a:solidFill>
                  <a:srgbClr val="000000"/>
                </a:solidFill>
                <a:latin typeface="Montserrat"/>
                <a:ea typeface="Times New Roman" panose="02020603050405020304" pitchFamily="18" charset="0"/>
                <a:cs typeface="Times New Roman" panose="02020603050405020304" pitchFamily="18" charset="0"/>
              </a:rPr>
              <a:t>Yo no dependo del tabaco, puedo dejar de fumar cuando quiera. </a:t>
            </a:r>
            <a:r>
              <a:rPr lang="es-MX" sz="1400" dirty="0">
                <a:solidFill>
                  <a:srgbClr val="000000"/>
                </a:solidFill>
                <a:latin typeface="Montserrat"/>
                <a:ea typeface="Times New Roman" panose="02020603050405020304" pitchFamily="18" charset="0"/>
                <a:cs typeface="Times New Roman" panose="02020603050405020304" pitchFamily="18" charset="0"/>
              </a:rPr>
              <a:t>La dependencia del tabaco es difícil de cortar y para dejar de fumar hay que tomárselo muy en serio.</a:t>
            </a:r>
          </a:p>
          <a:p>
            <a:pPr marL="342900" lvl="0" indent="-342900" algn="just" fontAlgn="base">
              <a:lnSpc>
                <a:spcPts val="1950"/>
              </a:lnSpc>
              <a:spcAft>
                <a:spcPts val="0"/>
              </a:spcAft>
              <a:buFont typeface="+mj-lt"/>
              <a:buAutoNum type="arabicPeriod"/>
              <a:tabLst>
                <a:tab pos="457200" algn="l"/>
              </a:tabLst>
            </a:pPr>
            <a:r>
              <a:rPr lang="es-MX" sz="1400" b="1" dirty="0">
                <a:solidFill>
                  <a:srgbClr val="000000"/>
                </a:solidFill>
                <a:latin typeface="Montserrat"/>
                <a:ea typeface="Times New Roman" panose="02020603050405020304" pitchFamily="18" charset="0"/>
                <a:cs typeface="Times New Roman" panose="02020603050405020304" pitchFamily="18" charset="0"/>
              </a:rPr>
              <a:t>Cuando se deja de fumar se pasa muy mal, es peor el remedio que la enfermedad. </a:t>
            </a:r>
            <a:r>
              <a:rPr lang="es-MX" sz="1400" dirty="0">
                <a:solidFill>
                  <a:srgbClr val="000000"/>
                </a:solidFill>
                <a:latin typeface="Montserrat"/>
                <a:ea typeface="Times New Roman" panose="02020603050405020304" pitchFamily="18" charset="0"/>
                <a:cs typeface="Times New Roman" panose="02020603050405020304" pitchFamily="18" charset="0"/>
              </a:rPr>
              <a:t>Es cierto que al principio, cuando se deja el tabaco, la dependencia a la nicotina provoca malestar, pero se trata de una sensación temporal. En cambio, los beneficios son muy evidentes e importantes y aparecen a los pocos días de abandonar el consumo.</a:t>
            </a:r>
          </a:p>
        </p:txBody>
      </p:sp>
    </p:spTree>
    <p:extLst>
      <p:ext uri="{BB962C8B-B14F-4D97-AF65-F5344CB8AC3E}">
        <p14:creationId xmlns:p14="http://schemas.microsoft.com/office/powerpoint/2010/main" val="702441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507B1C9-1481-1AAC-7657-635F12E55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uadroTexto 5">
            <a:extLst>
              <a:ext uri="{FF2B5EF4-FFF2-40B4-BE49-F238E27FC236}">
                <a16:creationId xmlns:a16="http://schemas.microsoft.com/office/drawing/2014/main" id="{21F321BC-92A9-A452-7950-1DD8E15D208C}"/>
              </a:ext>
            </a:extLst>
          </p:cNvPr>
          <p:cNvSpPr txBox="1"/>
          <p:nvPr/>
        </p:nvSpPr>
        <p:spPr>
          <a:xfrm>
            <a:off x="580230" y="1052016"/>
            <a:ext cx="7983531" cy="461665"/>
          </a:xfrm>
          <a:prstGeom prst="rect">
            <a:avLst/>
          </a:prstGeom>
          <a:noFill/>
        </p:spPr>
        <p:txBody>
          <a:bodyPr wrap="square" rtlCol="0">
            <a:spAutoFit/>
          </a:bodyPr>
          <a:lstStyle/>
          <a:p>
            <a:pPr algn="ctr"/>
            <a:r>
              <a:rPr lang="es-MX" sz="2400" b="1" dirty="0" smtClean="0">
                <a:solidFill>
                  <a:srgbClr val="7030A0"/>
                </a:solidFill>
                <a:latin typeface="Century Gothic" panose="020B0502020202020204" pitchFamily="34" charset="0"/>
              </a:rPr>
              <a:t>IDEAS ERRÓNEAS SOBRE EL CONSUMO DE CANABIS</a:t>
            </a:r>
            <a:endParaRPr lang="es-MX" sz="2400" b="1" dirty="0">
              <a:solidFill>
                <a:srgbClr val="7030A0"/>
              </a:solidFill>
              <a:latin typeface="Century Gothic" panose="020B0502020202020204" pitchFamily="34" charset="0"/>
            </a:endParaRPr>
          </a:p>
        </p:txBody>
      </p:sp>
      <p:sp>
        <p:nvSpPr>
          <p:cNvPr id="5" name="Rectángulo 4"/>
          <p:cNvSpPr/>
          <p:nvPr/>
        </p:nvSpPr>
        <p:spPr>
          <a:xfrm>
            <a:off x="894800" y="1542357"/>
            <a:ext cx="7354389" cy="4708981"/>
          </a:xfrm>
          <a:prstGeom prst="rect">
            <a:avLst/>
          </a:prstGeom>
        </p:spPr>
        <p:txBody>
          <a:bodyPr wrap="square">
            <a:spAutoFit/>
          </a:bodyPr>
          <a:lstStyle/>
          <a:p>
            <a:pPr marL="342900" lvl="0" indent="-342900" algn="just" fontAlgn="base">
              <a:lnSpc>
                <a:spcPts val="1950"/>
              </a:lnSpc>
              <a:spcAft>
                <a:spcPts val="0"/>
              </a:spcAft>
              <a:buFont typeface="+mj-lt"/>
              <a:buAutoNum type="arabicPeriod"/>
              <a:tabLst>
                <a:tab pos="457200" algn="l"/>
              </a:tabLst>
            </a:pPr>
            <a:r>
              <a:rPr lang="es-MX" sz="1400" b="1" dirty="0">
                <a:solidFill>
                  <a:srgbClr val="000000"/>
                </a:solidFill>
                <a:latin typeface="Montserrat"/>
                <a:ea typeface="Times New Roman" panose="02020603050405020304" pitchFamily="18" charset="0"/>
                <a:cs typeface="Times New Roman" panose="02020603050405020304" pitchFamily="18" charset="0"/>
              </a:rPr>
              <a:t>La marihuana es natural por lo tanto no es dañina.</a:t>
            </a:r>
            <a:r>
              <a:rPr lang="es-MX" sz="1400" dirty="0">
                <a:solidFill>
                  <a:srgbClr val="000000"/>
                </a:solidFill>
                <a:latin typeface="Montserrat"/>
                <a:ea typeface="Times New Roman" panose="02020603050405020304" pitchFamily="18" charset="0"/>
                <a:cs typeface="Times New Roman" panose="02020603050405020304" pitchFamily="18" charset="0"/>
              </a:rPr>
              <a:t> REALIDAD: Munchos estudios muestran que el consumo de marihuana puede tener efectos duraderos en el cerebro de los adolescentes en desarrollo, especialmente cuando se utiliza a una edad temprana. Munchas cosas son naturales pero siguen siendo venenosas.</a:t>
            </a:r>
          </a:p>
          <a:p>
            <a:pPr marL="342900" lvl="0" indent="-342900" algn="just" fontAlgn="base">
              <a:lnSpc>
                <a:spcPts val="1950"/>
              </a:lnSpc>
              <a:spcAft>
                <a:spcPts val="0"/>
              </a:spcAft>
              <a:buFont typeface="+mj-lt"/>
              <a:buAutoNum type="arabicPeriod"/>
              <a:tabLst>
                <a:tab pos="457200" algn="l"/>
              </a:tabLst>
            </a:pPr>
            <a:r>
              <a:rPr lang="es-MX" sz="1400" b="1" dirty="0">
                <a:solidFill>
                  <a:srgbClr val="000000"/>
                </a:solidFill>
                <a:latin typeface="Montserrat"/>
                <a:ea typeface="Times New Roman" panose="02020603050405020304" pitchFamily="18" charset="0"/>
                <a:cs typeface="Times New Roman" panose="02020603050405020304" pitchFamily="18" charset="0"/>
              </a:rPr>
              <a:t>Marihuana no es adictiva.</a:t>
            </a:r>
            <a:r>
              <a:rPr lang="es-MX" sz="1400" dirty="0">
                <a:solidFill>
                  <a:srgbClr val="000000"/>
                </a:solidFill>
                <a:latin typeface="Montserrat"/>
                <a:ea typeface="Times New Roman" panose="02020603050405020304" pitchFamily="18" charset="0"/>
                <a:cs typeface="Times New Roman" panose="02020603050405020304" pitchFamily="18" charset="0"/>
              </a:rPr>
              <a:t> REALIDAD : El ingrediente activo THC (delta-9tetrahidrocannabinol) estimula las células cerebrales para liberar dopamina. La dopamina da una “sensación de placer” o “</a:t>
            </a:r>
            <a:r>
              <a:rPr lang="es-MX" sz="1400" dirty="0" err="1">
                <a:solidFill>
                  <a:srgbClr val="000000"/>
                </a:solidFill>
                <a:latin typeface="Montserrat"/>
                <a:ea typeface="Times New Roman" panose="02020603050405020304" pitchFamily="18" charset="0"/>
                <a:cs typeface="Times New Roman" panose="02020603050405020304" pitchFamily="18" charset="0"/>
              </a:rPr>
              <a:t>subidon</a:t>
            </a:r>
            <a:r>
              <a:rPr lang="es-MX" sz="1400" dirty="0">
                <a:solidFill>
                  <a:srgbClr val="000000"/>
                </a:solidFill>
                <a:latin typeface="Montserrat"/>
                <a:ea typeface="Times New Roman" panose="02020603050405020304" pitchFamily="18" charset="0"/>
                <a:cs typeface="Times New Roman" panose="02020603050405020304" pitchFamily="18" charset="0"/>
              </a:rPr>
              <a:t>”. Esta es una de las razones por las que los adolescentes lo consumen una y otra vez, lo que puede provocar adicción.</a:t>
            </a:r>
          </a:p>
          <a:p>
            <a:pPr marL="342900" lvl="0" indent="-342900" algn="just" fontAlgn="base">
              <a:lnSpc>
                <a:spcPts val="1950"/>
              </a:lnSpc>
              <a:spcAft>
                <a:spcPts val="0"/>
              </a:spcAft>
              <a:buFont typeface="+mj-lt"/>
              <a:buAutoNum type="arabicPeriod"/>
              <a:tabLst>
                <a:tab pos="457200" algn="l"/>
              </a:tabLst>
            </a:pPr>
            <a:r>
              <a:rPr lang="es-MX" sz="1400" b="1" dirty="0">
                <a:solidFill>
                  <a:srgbClr val="000000"/>
                </a:solidFill>
                <a:latin typeface="Montserrat"/>
                <a:ea typeface="Times New Roman" panose="02020603050405020304" pitchFamily="18" charset="0"/>
                <a:cs typeface="Times New Roman" panose="02020603050405020304" pitchFamily="18" charset="0"/>
              </a:rPr>
              <a:t>La marihuana ayuda a los jóvenes a relajarse cuando están estresados o ansiosos. </a:t>
            </a:r>
            <a:r>
              <a:rPr lang="es-MX" sz="1400" dirty="0">
                <a:solidFill>
                  <a:srgbClr val="000000"/>
                </a:solidFill>
                <a:latin typeface="Montserrat"/>
                <a:ea typeface="Times New Roman" panose="02020603050405020304" pitchFamily="18" charset="0"/>
                <a:cs typeface="Times New Roman" panose="02020603050405020304" pitchFamily="18" charset="0"/>
              </a:rPr>
              <a:t>REALIDAD : El consumo de marihuana en los adolescentes se ha relacionado con problemas de salud mental en los adolescentes, como la depresión y el aumento de las ideas suicidas. Los adolescentes tienen un mayor riesgo de sufrir psicosis.</a:t>
            </a:r>
          </a:p>
          <a:p>
            <a:pPr marL="342900" lvl="0" indent="-342900" algn="just" fontAlgn="base">
              <a:lnSpc>
                <a:spcPts val="1950"/>
              </a:lnSpc>
              <a:spcAft>
                <a:spcPts val="0"/>
              </a:spcAft>
              <a:buFont typeface="+mj-lt"/>
              <a:buAutoNum type="arabicPeriod"/>
              <a:tabLst>
                <a:tab pos="457200" algn="l"/>
              </a:tabLst>
            </a:pPr>
            <a:r>
              <a:rPr lang="es-MX" sz="1400" b="1" dirty="0">
                <a:solidFill>
                  <a:srgbClr val="000000"/>
                </a:solidFill>
                <a:latin typeface="Montserrat"/>
                <a:ea typeface="Times New Roman" panose="02020603050405020304" pitchFamily="18" charset="0"/>
                <a:cs typeface="Times New Roman" panose="02020603050405020304" pitchFamily="18" charset="0"/>
              </a:rPr>
              <a:t>Si me agrando con marihuana, no me meteré en ningún problema. </a:t>
            </a:r>
            <a:r>
              <a:rPr lang="es-MX" sz="1400" dirty="0">
                <a:solidFill>
                  <a:srgbClr val="000000"/>
                </a:solidFill>
                <a:latin typeface="Montserrat"/>
                <a:ea typeface="Times New Roman" panose="02020603050405020304" pitchFamily="18" charset="0"/>
                <a:cs typeface="Times New Roman" panose="02020603050405020304" pitchFamily="18" charset="0"/>
              </a:rPr>
              <a:t>REALIDAD : La Posesión de Drogas por Menores es un delito menor que puede resultar en encarcelamiento y multas económicas significativas. En algunos estados, la cantidad de cannabis con la que te atrapan puede resultar en un cargo de distribución que tiene penas de hasta 5 años de prisión. </a:t>
            </a:r>
          </a:p>
        </p:txBody>
      </p:sp>
    </p:spTree>
    <p:extLst>
      <p:ext uri="{BB962C8B-B14F-4D97-AF65-F5344CB8AC3E}">
        <p14:creationId xmlns:p14="http://schemas.microsoft.com/office/powerpoint/2010/main" val="1643202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507B1C9-1481-1AAC-7657-635F12E55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uadroTexto 5">
            <a:extLst>
              <a:ext uri="{FF2B5EF4-FFF2-40B4-BE49-F238E27FC236}">
                <a16:creationId xmlns:a16="http://schemas.microsoft.com/office/drawing/2014/main" id="{21F321BC-92A9-A452-7950-1DD8E15D208C}"/>
              </a:ext>
            </a:extLst>
          </p:cNvPr>
          <p:cNvSpPr txBox="1"/>
          <p:nvPr/>
        </p:nvSpPr>
        <p:spPr>
          <a:xfrm>
            <a:off x="1175521" y="1243145"/>
            <a:ext cx="7093268" cy="954107"/>
          </a:xfrm>
          <a:prstGeom prst="rect">
            <a:avLst/>
          </a:prstGeom>
          <a:noFill/>
        </p:spPr>
        <p:txBody>
          <a:bodyPr wrap="square" rtlCol="0">
            <a:spAutoFit/>
          </a:bodyPr>
          <a:lstStyle/>
          <a:p>
            <a:pPr algn="ctr"/>
            <a:r>
              <a:rPr lang="es-MX" sz="2800" b="1" dirty="0" smtClean="0">
                <a:solidFill>
                  <a:srgbClr val="7030A0"/>
                </a:solidFill>
                <a:latin typeface="Montserrat"/>
              </a:rPr>
              <a:t>MINIMIZAR  LOS RIESGOS ASOCIADOS AL CONSUMO DE DROGAS</a:t>
            </a:r>
            <a:endParaRPr lang="es-MX" sz="2800" b="1" dirty="0">
              <a:solidFill>
                <a:srgbClr val="7030A0"/>
              </a:solidFill>
              <a:latin typeface="Montserrat"/>
            </a:endParaRPr>
          </a:p>
        </p:txBody>
      </p:sp>
      <p:sp>
        <p:nvSpPr>
          <p:cNvPr id="2" name="Rectángulo 1"/>
          <p:cNvSpPr/>
          <p:nvPr/>
        </p:nvSpPr>
        <p:spPr>
          <a:xfrm>
            <a:off x="724920" y="2419321"/>
            <a:ext cx="4447972" cy="3323987"/>
          </a:xfrm>
          <a:prstGeom prst="rect">
            <a:avLst/>
          </a:prstGeom>
        </p:spPr>
        <p:txBody>
          <a:bodyPr wrap="square">
            <a:spAutoFit/>
          </a:bodyPr>
          <a:lstStyle/>
          <a:p>
            <a:pPr marL="285750" indent="-285750" algn="just">
              <a:buFont typeface="Wingdings" panose="05000000000000000000" pitchFamily="2" charset="2"/>
              <a:buChar char="ü"/>
            </a:pPr>
            <a:r>
              <a:rPr lang="es-MX" sz="1400" dirty="0" smtClean="0">
                <a:solidFill>
                  <a:srgbClr val="000000"/>
                </a:solidFill>
                <a:latin typeface="Montserrat"/>
              </a:rPr>
              <a:t>Reducir </a:t>
            </a:r>
            <a:r>
              <a:rPr lang="es-MX" sz="1400" dirty="0">
                <a:solidFill>
                  <a:srgbClr val="000000"/>
                </a:solidFill>
                <a:latin typeface="Montserrat"/>
              </a:rPr>
              <a:t>la centralidad del consumo en actividades sociales</a:t>
            </a:r>
            <a:r>
              <a:rPr lang="es-MX" sz="1400" dirty="0" smtClean="0">
                <a:solidFill>
                  <a:srgbClr val="000000"/>
                </a:solidFill>
                <a:latin typeface="Montserrat"/>
              </a:rPr>
              <a:t>.</a:t>
            </a:r>
            <a:endParaRPr lang="es-MX" sz="1400" dirty="0">
              <a:solidFill>
                <a:srgbClr val="000000"/>
              </a:solidFill>
              <a:latin typeface="Montserrat"/>
            </a:endParaRPr>
          </a:p>
          <a:p>
            <a:pPr marL="285750" indent="-285750" algn="just">
              <a:buFont typeface="Wingdings" panose="05000000000000000000" pitchFamily="2" charset="2"/>
              <a:buChar char="ü"/>
            </a:pPr>
            <a:r>
              <a:rPr lang="es-MX" sz="1400" dirty="0" smtClean="0">
                <a:solidFill>
                  <a:srgbClr val="000000"/>
                </a:solidFill>
                <a:latin typeface="Montserrat"/>
              </a:rPr>
              <a:t>Compartir </a:t>
            </a:r>
            <a:r>
              <a:rPr lang="es-MX" sz="1400" dirty="0">
                <a:solidFill>
                  <a:srgbClr val="000000"/>
                </a:solidFill>
                <a:latin typeface="Montserrat"/>
              </a:rPr>
              <a:t>con grupos sociales que no consumen o cuyo consumo es de menor riesgo que el patrón personal</a:t>
            </a:r>
            <a:r>
              <a:rPr lang="es-MX" sz="1400" dirty="0" smtClean="0">
                <a:solidFill>
                  <a:srgbClr val="000000"/>
                </a:solidFill>
                <a:latin typeface="Montserrat"/>
              </a:rPr>
              <a:t>.</a:t>
            </a:r>
          </a:p>
          <a:p>
            <a:pPr marL="285750" indent="-285750" algn="just">
              <a:buFont typeface="Wingdings" panose="05000000000000000000" pitchFamily="2" charset="2"/>
              <a:buChar char="ü"/>
            </a:pPr>
            <a:r>
              <a:rPr lang="es-MX" sz="1400" dirty="0">
                <a:latin typeface="Montserrat"/>
              </a:rPr>
              <a:t>Buscar actividades sin consumo que te brinden sensaciones similares </a:t>
            </a:r>
            <a:r>
              <a:rPr lang="es-MX" sz="1400" dirty="0" smtClean="0">
                <a:latin typeface="Montserrat"/>
              </a:rPr>
              <a:t>(bienestar, </a:t>
            </a:r>
            <a:r>
              <a:rPr lang="es-MX" sz="1400" dirty="0">
                <a:latin typeface="Montserrat"/>
              </a:rPr>
              <a:t>relajación, sociabilidad, por ejemplo</a:t>
            </a:r>
            <a:r>
              <a:rPr lang="es-MX" sz="1400" dirty="0" smtClean="0">
                <a:latin typeface="Montserrat"/>
              </a:rPr>
              <a:t>).</a:t>
            </a:r>
          </a:p>
          <a:p>
            <a:pPr marL="285750" indent="-285750" algn="just">
              <a:buFont typeface="Wingdings" panose="05000000000000000000" pitchFamily="2" charset="2"/>
              <a:buChar char="ü"/>
            </a:pPr>
            <a:r>
              <a:rPr lang="es-MX" sz="1400" dirty="0">
                <a:latin typeface="Montserrat"/>
              </a:rPr>
              <a:t>Conocer las reacciones adversas o efectos indeseados que pueden ocurrir</a:t>
            </a:r>
            <a:r>
              <a:rPr lang="es-MX" sz="1400" dirty="0" smtClean="0">
                <a:latin typeface="Montserrat"/>
              </a:rPr>
              <a:t>.</a:t>
            </a:r>
          </a:p>
          <a:p>
            <a:pPr marL="285750" indent="-285750" algn="just">
              <a:buFont typeface="Wingdings" panose="05000000000000000000" pitchFamily="2" charset="2"/>
              <a:buChar char="ü"/>
            </a:pPr>
            <a:r>
              <a:rPr lang="es-MX" sz="1400" dirty="0">
                <a:latin typeface="Montserrat"/>
              </a:rPr>
              <a:t>Los problemas derivados del consumo son multifactoriales, por lo que disminuir la probabilidad de que ocurran depende de ti</a:t>
            </a:r>
            <a:r>
              <a:rPr lang="es-MX" sz="1400" dirty="0" smtClean="0">
                <a:latin typeface="Montserrat"/>
              </a:rPr>
              <a:t>.</a:t>
            </a:r>
            <a:endParaRPr lang="es-MX" sz="1400" dirty="0">
              <a:latin typeface="Montserrat"/>
            </a:endParaRPr>
          </a:p>
          <a:p>
            <a:pPr marL="285750" indent="-285750" algn="just">
              <a:buFont typeface="Wingdings" panose="05000000000000000000" pitchFamily="2" charset="2"/>
              <a:buChar char="ü"/>
            </a:pPr>
            <a:r>
              <a:rPr lang="es-MX" sz="1400" dirty="0">
                <a:latin typeface="Montserrat"/>
              </a:rPr>
              <a:t>Recuerda que la mejor manera de reducir o eliminar los riesgos, es </a:t>
            </a:r>
            <a:r>
              <a:rPr lang="es-MX" sz="1400" dirty="0" smtClean="0">
                <a:latin typeface="Montserrat"/>
              </a:rPr>
              <a:t>NO consumir</a:t>
            </a:r>
            <a:r>
              <a:rPr lang="es-MX" sz="1400" dirty="0">
                <a:latin typeface="Montserrat"/>
              </a:rPr>
              <a:t>.</a:t>
            </a:r>
            <a:endParaRPr lang="es-MX" sz="1400" dirty="0">
              <a:latin typeface="Montserrat"/>
            </a:endParaRPr>
          </a:p>
        </p:txBody>
      </p:sp>
      <p:pic>
        <p:nvPicPr>
          <p:cNvPr id="9218" name="Picture 2" descr="360+ Libre De Drogas Fotografías de stock, fotos e imágenes libres de  derechos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153" y="2419321"/>
            <a:ext cx="3175454" cy="31754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976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ABCC97F-0E96-17DF-0F25-7A259A493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uadroTexto 5">
            <a:extLst>
              <a:ext uri="{FF2B5EF4-FFF2-40B4-BE49-F238E27FC236}">
                <a16:creationId xmlns:a16="http://schemas.microsoft.com/office/drawing/2014/main" id="{21F321BC-92A9-A452-7950-1DD8E15D208C}"/>
              </a:ext>
            </a:extLst>
          </p:cNvPr>
          <p:cNvSpPr txBox="1"/>
          <p:nvPr/>
        </p:nvSpPr>
        <p:spPr>
          <a:xfrm>
            <a:off x="470195" y="1243849"/>
            <a:ext cx="8203610" cy="584775"/>
          </a:xfrm>
          <a:prstGeom prst="rect">
            <a:avLst/>
          </a:prstGeom>
          <a:noFill/>
        </p:spPr>
        <p:txBody>
          <a:bodyPr wrap="square" rtlCol="0">
            <a:spAutoFit/>
          </a:bodyPr>
          <a:lstStyle/>
          <a:p>
            <a:pPr algn="ctr"/>
            <a:r>
              <a:rPr lang="es-ES" sz="3200" b="1" dirty="0" smtClean="0">
                <a:solidFill>
                  <a:srgbClr val="7030A0"/>
                </a:solidFill>
                <a:latin typeface="Century Gothic" panose="020B0502020202020204" pitchFamily="34" charset="0"/>
              </a:rPr>
              <a:t>PLÁTICA </a:t>
            </a:r>
            <a:r>
              <a:rPr lang="es-ES" sz="3200" b="1" dirty="0" smtClean="0">
                <a:solidFill>
                  <a:srgbClr val="7030A0"/>
                </a:solidFill>
                <a:latin typeface="Century Gothic" panose="020B0502020202020204" pitchFamily="34" charset="0"/>
              </a:rPr>
              <a:t>“PREVENCIÓN DE ADICCIONES”</a:t>
            </a:r>
            <a:endParaRPr lang="es-ES" sz="3200" b="1" dirty="0" smtClean="0">
              <a:solidFill>
                <a:srgbClr val="7030A0"/>
              </a:solidFill>
              <a:latin typeface="Century Gothic" panose="020B0502020202020204" pitchFamily="34"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9356" y="1981063"/>
            <a:ext cx="5781675" cy="3914775"/>
          </a:xfrm>
          <a:prstGeom prst="rect">
            <a:avLst/>
          </a:prstGeom>
        </p:spPr>
      </p:pic>
    </p:spTree>
    <p:extLst>
      <p:ext uri="{BB962C8B-B14F-4D97-AF65-F5344CB8AC3E}">
        <p14:creationId xmlns:p14="http://schemas.microsoft.com/office/powerpoint/2010/main" val="1103536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594EEB2-74EC-5809-1C55-6DF94FD24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8857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507B1C9-1481-1AAC-7657-635F12E55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uadroTexto 5">
            <a:extLst>
              <a:ext uri="{FF2B5EF4-FFF2-40B4-BE49-F238E27FC236}">
                <a16:creationId xmlns:a16="http://schemas.microsoft.com/office/drawing/2014/main" id="{21F321BC-92A9-A452-7950-1DD8E15D208C}"/>
              </a:ext>
            </a:extLst>
          </p:cNvPr>
          <p:cNvSpPr txBox="1"/>
          <p:nvPr/>
        </p:nvSpPr>
        <p:spPr>
          <a:xfrm>
            <a:off x="1319212" y="1222269"/>
            <a:ext cx="6505575" cy="584775"/>
          </a:xfrm>
          <a:prstGeom prst="rect">
            <a:avLst/>
          </a:prstGeom>
          <a:noFill/>
        </p:spPr>
        <p:txBody>
          <a:bodyPr wrap="square" rtlCol="0">
            <a:spAutoFit/>
          </a:bodyPr>
          <a:lstStyle/>
          <a:p>
            <a:pPr algn="ctr"/>
            <a:r>
              <a:rPr lang="es-ES" sz="3200" b="1" dirty="0" smtClean="0">
                <a:solidFill>
                  <a:srgbClr val="7030A0"/>
                </a:solidFill>
                <a:latin typeface="Century Gothic" panose="020B0502020202020204" pitchFamily="34" charset="0"/>
              </a:rPr>
              <a:t>OBJETIVOS</a:t>
            </a:r>
            <a:endParaRPr lang="es-MX" sz="3200" b="1" dirty="0">
              <a:solidFill>
                <a:srgbClr val="7030A0"/>
              </a:solidFill>
              <a:latin typeface="Century Gothic" panose="020B0502020202020204" pitchFamily="34" charset="0"/>
            </a:endParaRPr>
          </a:p>
        </p:txBody>
      </p:sp>
      <p:pic>
        <p:nvPicPr>
          <p:cNvPr id="2" name="Imagen 1"/>
          <p:cNvPicPr>
            <a:picLocks noChangeAspect="1"/>
          </p:cNvPicPr>
          <p:nvPr/>
        </p:nvPicPr>
        <p:blipFill>
          <a:blip r:embed="rId3"/>
          <a:stretch>
            <a:fillRect/>
          </a:stretch>
        </p:blipFill>
        <p:spPr>
          <a:xfrm>
            <a:off x="838064" y="2040389"/>
            <a:ext cx="3211421" cy="38448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ángulo 2"/>
          <p:cNvSpPr/>
          <p:nvPr/>
        </p:nvSpPr>
        <p:spPr>
          <a:xfrm>
            <a:off x="4402181" y="2300815"/>
            <a:ext cx="4101738" cy="3323987"/>
          </a:xfrm>
          <a:prstGeom prst="rect">
            <a:avLst/>
          </a:prstGeom>
        </p:spPr>
        <p:txBody>
          <a:bodyPr wrap="square">
            <a:spAutoFit/>
          </a:bodyPr>
          <a:lstStyle/>
          <a:p>
            <a:pPr marL="285750" indent="-285750" algn="just">
              <a:buFont typeface="Wingdings" panose="05000000000000000000" pitchFamily="2" charset="2"/>
              <a:buChar char="ü"/>
            </a:pPr>
            <a:r>
              <a:rPr lang="es-MX" sz="1400" dirty="0">
                <a:latin typeface="Montserrat"/>
                <a:ea typeface="Calibri" panose="020F0502020204030204" pitchFamily="34" charset="0"/>
              </a:rPr>
              <a:t>Identificar el tabaco, alcohol y cannabis como sustancias capaces de  crear, en las personas consumidoras,  dependencia y tolerancia</a:t>
            </a:r>
            <a:r>
              <a:rPr lang="es-MX" sz="1400" dirty="0" smtClean="0">
                <a:latin typeface="Montserrat"/>
                <a:ea typeface="Calibri" panose="020F0502020204030204" pitchFamily="34" charset="0"/>
              </a:rPr>
              <a:t>.</a:t>
            </a:r>
            <a:endParaRPr lang="es-MX" sz="1400" dirty="0">
              <a:latin typeface="Montserrat"/>
              <a:ea typeface="Calibri" panose="020F0502020204030204" pitchFamily="34" charset="0"/>
            </a:endParaRPr>
          </a:p>
          <a:p>
            <a:pPr marL="285750" indent="-285750" algn="just">
              <a:buFont typeface="Wingdings" panose="05000000000000000000" pitchFamily="2" charset="2"/>
              <a:buChar char="ü"/>
            </a:pPr>
            <a:r>
              <a:rPr lang="es-MX" sz="1400" dirty="0">
                <a:latin typeface="Montserrat"/>
                <a:ea typeface="Calibri" panose="020F0502020204030204" pitchFamily="34" charset="0"/>
              </a:rPr>
              <a:t>Conocer los problemas de salud derivados del consumo de tabaco, alcohol y cannabis</a:t>
            </a:r>
            <a:r>
              <a:rPr lang="es-MX" sz="1400" dirty="0" smtClean="0">
                <a:latin typeface="Montserrat"/>
                <a:ea typeface="Calibri" panose="020F0502020204030204" pitchFamily="34" charset="0"/>
              </a:rPr>
              <a:t>.</a:t>
            </a:r>
            <a:endParaRPr lang="es-MX" sz="1400" dirty="0">
              <a:latin typeface="Montserrat"/>
              <a:ea typeface="Calibri" panose="020F0502020204030204" pitchFamily="34" charset="0"/>
            </a:endParaRPr>
          </a:p>
          <a:p>
            <a:pPr marL="285750" indent="-285750" algn="just">
              <a:buFont typeface="Wingdings" panose="05000000000000000000" pitchFamily="2" charset="2"/>
              <a:buChar char="ü"/>
            </a:pPr>
            <a:r>
              <a:rPr lang="es-MX" sz="1400" dirty="0">
                <a:latin typeface="Montserrat"/>
                <a:ea typeface="Calibri" panose="020F0502020204030204" pitchFamily="34" charset="0"/>
              </a:rPr>
              <a:t>Desarrollar capacidades y habilidades que les posibilite resistir la presión grupal y social</a:t>
            </a:r>
            <a:r>
              <a:rPr lang="es-MX" sz="1400" dirty="0" smtClean="0">
                <a:latin typeface="Montserrat"/>
                <a:ea typeface="Calibri" panose="020F0502020204030204" pitchFamily="34" charset="0"/>
              </a:rPr>
              <a:t>.</a:t>
            </a:r>
            <a:endParaRPr lang="es-MX" sz="1400" dirty="0">
              <a:latin typeface="Montserrat"/>
              <a:ea typeface="Calibri" panose="020F0502020204030204" pitchFamily="34" charset="0"/>
            </a:endParaRPr>
          </a:p>
          <a:p>
            <a:pPr marL="285750" indent="-285750" algn="just">
              <a:buFont typeface="Wingdings" panose="05000000000000000000" pitchFamily="2" charset="2"/>
              <a:buChar char="ü"/>
            </a:pPr>
            <a:r>
              <a:rPr lang="es-MX" sz="1400" dirty="0">
                <a:latin typeface="Montserrat"/>
                <a:ea typeface="Calibri" panose="020F0502020204030204" pitchFamily="34" charset="0"/>
              </a:rPr>
              <a:t>Desarrollar una actitud positiva y de </a:t>
            </a:r>
            <a:r>
              <a:rPr lang="es-MX" sz="1400" dirty="0" smtClean="0">
                <a:latin typeface="Montserrat"/>
                <a:ea typeface="Calibri" panose="020F0502020204030204" pitchFamily="34" charset="0"/>
              </a:rPr>
              <a:t>respeto  </a:t>
            </a:r>
            <a:r>
              <a:rPr lang="es-MX" sz="1400" dirty="0">
                <a:latin typeface="Montserrat"/>
                <a:ea typeface="Calibri" panose="020F0502020204030204" pitchFamily="34" charset="0"/>
              </a:rPr>
              <a:t>hacia los no consumidores</a:t>
            </a:r>
            <a:r>
              <a:rPr lang="es-MX" sz="1400" dirty="0" smtClean="0">
                <a:latin typeface="Montserrat"/>
                <a:ea typeface="Calibri" panose="020F0502020204030204" pitchFamily="34" charset="0"/>
              </a:rPr>
              <a:t>.</a:t>
            </a:r>
            <a:endParaRPr lang="es-MX" sz="1400" dirty="0">
              <a:latin typeface="Montserrat"/>
              <a:ea typeface="Calibri" panose="020F0502020204030204" pitchFamily="34" charset="0"/>
            </a:endParaRPr>
          </a:p>
          <a:p>
            <a:pPr marL="285750" indent="-285750" algn="just">
              <a:buFont typeface="Wingdings" panose="05000000000000000000" pitchFamily="2" charset="2"/>
              <a:buChar char="ü"/>
            </a:pPr>
            <a:r>
              <a:rPr lang="es-MX" sz="1400" dirty="0">
                <a:latin typeface="Montserrat"/>
                <a:ea typeface="Calibri" panose="020F0502020204030204" pitchFamily="34" charset="0"/>
              </a:rPr>
              <a:t>Desmitificar tópicos e ideas erróneas sobre el consumo de cannabis, tabaco y alcohol</a:t>
            </a:r>
            <a:r>
              <a:rPr lang="es-MX" sz="1400" dirty="0" smtClean="0">
                <a:latin typeface="Montserrat"/>
                <a:ea typeface="Calibri" panose="020F0502020204030204" pitchFamily="34" charset="0"/>
              </a:rPr>
              <a:t>.</a:t>
            </a:r>
            <a:endParaRPr lang="es-MX" sz="1400" dirty="0">
              <a:latin typeface="Montserrat"/>
              <a:ea typeface="Calibri" panose="020F0502020204030204" pitchFamily="34" charset="0"/>
            </a:endParaRPr>
          </a:p>
          <a:p>
            <a:pPr marL="285750" indent="-285750" algn="just">
              <a:buFont typeface="Wingdings" panose="05000000000000000000" pitchFamily="2" charset="2"/>
              <a:buChar char="ü"/>
            </a:pPr>
            <a:r>
              <a:rPr lang="es-MX" sz="1400" dirty="0">
                <a:latin typeface="Montserrat"/>
                <a:ea typeface="Calibri" panose="020F0502020204030204" pitchFamily="34" charset="0"/>
              </a:rPr>
              <a:t>Conocer pautas de actuación para minimizar  los riesgos asociados al consumo de drogas</a:t>
            </a:r>
            <a:r>
              <a:rPr lang="es-MX" sz="1400" dirty="0" smtClean="0">
                <a:latin typeface="Montserrat"/>
                <a:ea typeface="Calibri" panose="020F0502020204030204" pitchFamily="34" charset="0"/>
              </a:rPr>
              <a:t>.</a:t>
            </a:r>
            <a:endParaRPr lang="es-MX" sz="1400" dirty="0">
              <a:latin typeface="Montserrat"/>
              <a:ea typeface="Calibri" panose="020F0502020204030204" pitchFamily="34" charset="0"/>
            </a:endParaRPr>
          </a:p>
          <a:p>
            <a:pPr marL="285750" indent="-285750" algn="just">
              <a:buFont typeface="Wingdings" panose="05000000000000000000" pitchFamily="2" charset="2"/>
              <a:buChar char="ü"/>
            </a:pPr>
            <a:r>
              <a:rPr lang="es-MX" sz="1400" dirty="0">
                <a:latin typeface="Montserrat"/>
                <a:ea typeface="Calibri" panose="020F0502020204030204" pitchFamily="34" charset="0"/>
              </a:rPr>
              <a:t>Valorar positivamente la salud</a:t>
            </a:r>
            <a:endParaRPr lang="es-MX" sz="1400" dirty="0">
              <a:latin typeface="Montserrat"/>
            </a:endParaRPr>
          </a:p>
        </p:txBody>
      </p:sp>
    </p:spTree>
    <p:extLst>
      <p:ext uri="{BB962C8B-B14F-4D97-AF65-F5344CB8AC3E}">
        <p14:creationId xmlns:p14="http://schemas.microsoft.com/office/powerpoint/2010/main" val="329265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507B1C9-1481-1AAC-7657-635F12E55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ángulo 4"/>
          <p:cNvSpPr/>
          <p:nvPr/>
        </p:nvSpPr>
        <p:spPr>
          <a:xfrm>
            <a:off x="5029201" y="1349420"/>
            <a:ext cx="3526972" cy="4832092"/>
          </a:xfrm>
          <a:prstGeom prst="rect">
            <a:avLst/>
          </a:prstGeom>
        </p:spPr>
        <p:txBody>
          <a:bodyPr wrap="square">
            <a:spAutoFit/>
          </a:bodyPr>
          <a:lstStyle/>
          <a:p>
            <a:pPr algn="just"/>
            <a:r>
              <a:rPr lang="es-MX" sz="1400" b="1" dirty="0">
                <a:solidFill>
                  <a:srgbClr val="7030A0"/>
                </a:solidFill>
                <a:latin typeface="Montserrat"/>
              </a:rPr>
              <a:t>¿Qué es el uso de sustancias en la adolescencia</a:t>
            </a:r>
            <a:r>
              <a:rPr lang="es-MX" sz="1400" b="1" dirty="0" smtClean="0">
                <a:solidFill>
                  <a:srgbClr val="7030A0"/>
                </a:solidFill>
                <a:latin typeface="Montserrat"/>
              </a:rPr>
              <a:t>?</a:t>
            </a:r>
          </a:p>
          <a:p>
            <a:pPr algn="just"/>
            <a:endParaRPr lang="es-MX" sz="1400" b="1" dirty="0">
              <a:solidFill>
                <a:srgbClr val="333333"/>
              </a:solidFill>
              <a:latin typeface="Montserrat"/>
            </a:endParaRPr>
          </a:p>
          <a:p>
            <a:pPr algn="just"/>
            <a:r>
              <a:rPr lang="es-MX" sz="1400" dirty="0">
                <a:solidFill>
                  <a:srgbClr val="333333"/>
                </a:solidFill>
                <a:latin typeface="Montserrat"/>
              </a:rPr>
              <a:t>Muchos adolescentes prueban el alcohol, el tabaco o las drogas. Algunos adolescentes prueban estas sustancias solo unas pocas veces y no vuelven a consumirlas. Otros no pueden controlar sus impulsos ni ansias por estas sustancias. Esto se conoce como un problema de consumo de sustancias</a:t>
            </a:r>
            <a:r>
              <a:rPr lang="es-MX" sz="1400" dirty="0" smtClean="0">
                <a:solidFill>
                  <a:srgbClr val="333333"/>
                </a:solidFill>
                <a:latin typeface="Montserrat"/>
              </a:rPr>
              <a:t>.</a:t>
            </a:r>
          </a:p>
          <a:p>
            <a:pPr algn="just"/>
            <a:endParaRPr lang="es-MX" sz="1400" dirty="0">
              <a:solidFill>
                <a:srgbClr val="333333"/>
              </a:solidFill>
              <a:latin typeface="Montserrat"/>
            </a:endParaRPr>
          </a:p>
          <a:p>
            <a:pPr algn="just"/>
            <a:r>
              <a:rPr lang="es-MX" sz="1400" dirty="0">
                <a:solidFill>
                  <a:srgbClr val="333333"/>
                </a:solidFill>
                <a:latin typeface="Montserrat"/>
              </a:rPr>
              <a:t>Los adolescentes pueden probar una cantidad de sustancias, incluidos los cigarrillos, el alcohol, los productos químicos para el hogar (inhalantes), los medicamentos recetados y de venta libre, y las drogas ilegales. Los adolescentes usan alcohol más que cualquier otra sustancia. La marihuana es la droga ilegal que los adolescentes consumen más a menudo.</a:t>
            </a:r>
            <a:endParaRPr lang="es-MX" sz="1400" b="0" i="0" dirty="0">
              <a:solidFill>
                <a:srgbClr val="333333"/>
              </a:solidFill>
              <a:effectLst/>
              <a:latin typeface="Montserrat"/>
            </a:endParaRPr>
          </a:p>
        </p:txBody>
      </p:sp>
      <p:pic>
        <p:nvPicPr>
          <p:cNvPr id="7" name="Imagen 6"/>
          <p:cNvPicPr>
            <a:picLocks noChangeAspect="1"/>
          </p:cNvPicPr>
          <p:nvPr/>
        </p:nvPicPr>
        <p:blipFill>
          <a:blip r:embed="rId3"/>
          <a:stretch>
            <a:fillRect/>
          </a:stretch>
        </p:blipFill>
        <p:spPr>
          <a:xfrm>
            <a:off x="798875" y="1349420"/>
            <a:ext cx="3914775" cy="3819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7498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507B1C9-1481-1AAC-7657-635F12E55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uadroTexto 5">
            <a:extLst>
              <a:ext uri="{FF2B5EF4-FFF2-40B4-BE49-F238E27FC236}">
                <a16:creationId xmlns:a16="http://schemas.microsoft.com/office/drawing/2014/main" id="{21F321BC-92A9-A452-7950-1DD8E15D208C}"/>
              </a:ext>
            </a:extLst>
          </p:cNvPr>
          <p:cNvSpPr txBox="1"/>
          <p:nvPr/>
        </p:nvSpPr>
        <p:spPr>
          <a:xfrm>
            <a:off x="1084148" y="1088103"/>
            <a:ext cx="7093268" cy="523220"/>
          </a:xfrm>
          <a:prstGeom prst="rect">
            <a:avLst/>
          </a:prstGeom>
          <a:noFill/>
        </p:spPr>
        <p:txBody>
          <a:bodyPr wrap="square" rtlCol="0">
            <a:spAutoFit/>
          </a:bodyPr>
          <a:lstStyle/>
          <a:p>
            <a:pPr algn="ctr"/>
            <a:r>
              <a:rPr lang="es-ES" sz="2800" b="1" dirty="0" smtClean="0">
                <a:solidFill>
                  <a:srgbClr val="7030A0"/>
                </a:solidFill>
                <a:latin typeface="Century Gothic" panose="020B0502020202020204" pitchFamily="34" charset="0"/>
              </a:rPr>
              <a:t>DEPENDENCIA</a:t>
            </a:r>
            <a:endParaRPr lang="es-MX" sz="2800" b="1" dirty="0">
              <a:solidFill>
                <a:srgbClr val="7030A0"/>
              </a:solidFill>
              <a:latin typeface="Century Gothic" panose="020B0502020202020204" pitchFamily="34" charset="0"/>
            </a:endParaRPr>
          </a:p>
        </p:txBody>
      </p:sp>
      <p:sp>
        <p:nvSpPr>
          <p:cNvPr id="3" name="Rectángulo 2"/>
          <p:cNvSpPr/>
          <p:nvPr/>
        </p:nvSpPr>
        <p:spPr>
          <a:xfrm>
            <a:off x="862148" y="1728889"/>
            <a:ext cx="7537269" cy="2246769"/>
          </a:xfrm>
          <a:prstGeom prst="rect">
            <a:avLst/>
          </a:prstGeom>
        </p:spPr>
        <p:txBody>
          <a:bodyPr wrap="square">
            <a:spAutoFit/>
          </a:bodyPr>
          <a:lstStyle/>
          <a:p>
            <a:pPr algn="just"/>
            <a:r>
              <a:rPr lang="es-MX" sz="1400" dirty="0">
                <a:solidFill>
                  <a:srgbClr val="1D242D"/>
                </a:solidFill>
                <a:latin typeface="Montserrat"/>
              </a:rPr>
              <a:t>Enfermedad crónica por la que una persona siente deseo de </a:t>
            </a:r>
            <a:r>
              <a:rPr lang="es-MX" sz="1400" dirty="0" smtClean="0">
                <a:solidFill>
                  <a:srgbClr val="1D242D"/>
                </a:solidFill>
                <a:latin typeface="Montserrat"/>
              </a:rPr>
              <a:t>consumir tabaco</a:t>
            </a:r>
            <a:r>
              <a:rPr lang="es-MX" sz="1400" dirty="0">
                <a:solidFill>
                  <a:srgbClr val="1D242D"/>
                </a:solidFill>
                <a:latin typeface="Montserrat"/>
              </a:rPr>
              <a:t>, alcohol y </a:t>
            </a:r>
            <a:r>
              <a:rPr lang="es-MX" sz="1400" dirty="0" smtClean="0">
                <a:solidFill>
                  <a:srgbClr val="1D242D"/>
                </a:solidFill>
                <a:latin typeface="Montserrat"/>
              </a:rPr>
              <a:t>cannabis y </a:t>
            </a:r>
            <a:r>
              <a:rPr lang="es-MX" sz="1400" dirty="0">
                <a:solidFill>
                  <a:srgbClr val="1D242D"/>
                </a:solidFill>
                <a:latin typeface="Montserrat"/>
              </a:rPr>
              <a:t>no puede controlar ese deseo. Una persona con esta enfermedad también necesita </a:t>
            </a:r>
            <a:r>
              <a:rPr lang="es-MX" sz="1400" dirty="0" smtClean="0">
                <a:solidFill>
                  <a:srgbClr val="1D242D"/>
                </a:solidFill>
                <a:latin typeface="Montserrat"/>
              </a:rPr>
              <a:t>consumir </a:t>
            </a:r>
            <a:r>
              <a:rPr lang="es-MX" sz="1400" dirty="0">
                <a:solidFill>
                  <a:srgbClr val="1D242D"/>
                </a:solidFill>
                <a:latin typeface="Montserrat"/>
              </a:rPr>
              <a:t>mayores cantidades para conseguir el mismo efecto y tiene síntomas de abstinencia después de interrumpir el consumo de </a:t>
            </a:r>
            <a:r>
              <a:rPr lang="es-MX" sz="1400" dirty="0" smtClean="0">
                <a:solidFill>
                  <a:srgbClr val="1D242D"/>
                </a:solidFill>
                <a:latin typeface="Montserrat"/>
              </a:rPr>
              <a:t>estas sustancias. </a:t>
            </a:r>
          </a:p>
          <a:p>
            <a:pPr algn="just"/>
            <a:endParaRPr lang="es-MX" sz="1400" dirty="0">
              <a:solidFill>
                <a:srgbClr val="1D242D"/>
              </a:solidFill>
              <a:latin typeface="Montserrat"/>
            </a:endParaRPr>
          </a:p>
          <a:p>
            <a:pPr algn="just"/>
            <a:r>
              <a:rPr lang="es-MX" sz="1400" dirty="0" smtClean="0">
                <a:solidFill>
                  <a:srgbClr val="1D242D"/>
                </a:solidFill>
                <a:latin typeface="Montserrat"/>
              </a:rPr>
              <a:t>La </a:t>
            </a:r>
            <a:r>
              <a:rPr lang="es-MX" sz="1400" dirty="0">
                <a:solidFill>
                  <a:srgbClr val="1D242D"/>
                </a:solidFill>
                <a:latin typeface="Montserrat"/>
              </a:rPr>
              <a:t>dependencia </a:t>
            </a:r>
            <a:r>
              <a:rPr lang="es-MX" sz="1400" dirty="0" smtClean="0">
                <a:solidFill>
                  <a:srgbClr val="1D242D"/>
                </a:solidFill>
                <a:latin typeface="Montserrat"/>
              </a:rPr>
              <a:t>afecta </a:t>
            </a:r>
            <a:r>
              <a:rPr lang="es-MX" sz="1400" dirty="0">
                <a:solidFill>
                  <a:srgbClr val="1D242D"/>
                </a:solidFill>
                <a:latin typeface="Montserrat"/>
              </a:rPr>
              <a:t>la salud física y mental, y causa problemas con la familia, los amigos y el trabajo. </a:t>
            </a:r>
            <a:endParaRPr lang="es-MX" sz="1400" dirty="0" smtClean="0">
              <a:solidFill>
                <a:srgbClr val="1D242D"/>
              </a:solidFill>
              <a:latin typeface="Montserrat"/>
            </a:endParaRPr>
          </a:p>
          <a:p>
            <a:pPr algn="just"/>
            <a:endParaRPr lang="es-MX" sz="1400" dirty="0">
              <a:solidFill>
                <a:srgbClr val="1D242D"/>
              </a:solidFill>
              <a:latin typeface="Montserrat"/>
            </a:endParaRPr>
          </a:p>
          <a:p>
            <a:pPr algn="just"/>
            <a:r>
              <a:rPr lang="es-MX" sz="1400" dirty="0" smtClean="0">
                <a:solidFill>
                  <a:srgbClr val="1D242D"/>
                </a:solidFill>
                <a:latin typeface="Montserrat"/>
              </a:rPr>
              <a:t>El </a:t>
            </a:r>
            <a:r>
              <a:rPr lang="es-MX" sz="1400" dirty="0">
                <a:solidFill>
                  <a:srgbClr val="1D242D"/>
                </a:solidFill>
                <a:latin typeface="Montserrat"/>
              </a:rPr>
              <a:t>consumo regular de tabaco, alcohol y cannabis  aumenta el riesgo de contraer varios tipos de </a:t>
            </a:r>
            <a:r>
              <a:rPr lang="es-MX" sz="1400" dirty="0" smtClean="0">
                <a:solidFill>
                  <a:srgbClr val="1D242D"/>
                </a:solidFill>
                <a:latin typeface="Montserrat"/>
              </a:rPr>
              <a:t>enfermedades, entre ellas el cáncer.</a:t>
            </a:r>
            <a:endParaRPr lang="es-MX" sz="1400" b="0" i="0" dirty="0">
              <a:solidFill>
                <a:srgbClr val="1D242D"/>
              </a:solidFill>
              <a:effectLst/>
              <a:latin typeface="Montserrat"/>
            </a:endParaRPr>
          </a:p>
        </p:txBody>
      </p:sp>
      <p:pic>
        <p:nvPicPr>
          <p:cNvPr id="2050" name="Picture 2" descr="Diferencia entre dependencia y adicción | by Jesus Alonso Perez | 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810" y="4093224"/>
            <a:ext cx="4786380" cy="20513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889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507B1C9-1481-1AAC-7657-635F12E55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ángulo 1"/>
          <p:cNvSpPr/>
          <p:nvPr/>
        </p:nvSpPr>
        <p:spPr>
          <a:xfrm>
            <a:off x="1038497" y="1269070"/>
            <a:ext cx="3722914" cy="3108543"/>
          </a:xfrm>
          <a:prstGeom prst="rect">
            <a:avLst/>
          </a:prstGeom>
        </p:spPr>
        <p:txBody>
          <a:bodyPr wrap="square">
            <a:spAutoFit/>
          </a:bodyPr>
          <a:lstStyle/>
          <a:p>
            <a:r>
              <a:rPr lang="es-MX" sz="1400" b="1" dirty="0">
                <a:solidFill>
                  <a:srgbClr val="7030A0"/>
                </a:solidFill>
                <a:latin typeface="Montserrat"/>
              </a:rPr>
              <a:t>¿Cómo saber si una persona tiene </a:t>
            </a:r>
            <a:r>
              <a:rPr lang="es-MX" sz="1400" b="1" dirty="0" smtClean="0">
                <a:solidFill>
                  <a:srgbClr val="7030A0"/>
                </a:solidFill>
                <a:latin typeface="Montserrat"/>
              </a:rPr>
              <a:t>dependencia?</a:t>
            </a:r>
          </a:p>
          <a:p>
            <a:endParaRPr lang="es-MX" sz="1400" dirty="0">
              <a:solidFill>
                <a:srgbClr val="1F1F1F"/>
              </a:solidFill>
              <a:latin typeface="Montserrat"/>
            </a:endParaRPr>
          </a:p>
          <a:p>
            <a:r>
              <a:rPr lang="es-MX" sz="1400" dirty="0">
                <a:latin typeface="Montserrat"/>
              </a:rPr>
              <a:t>Entre los signos y síntomas se </a:t>
            </a:r>
            <a:r>
              <a:rPr lang="es-MX" sz="1400" dirty="0" smtClean="0">
                <a:latin typeface="Montserrat"/>
              </a:rPr>
              <a:t>incluyen:</a:t>
            </a:r>
          </a:p>
          <a:p>
            <a:endParaRPr lang="es-MX" sz="1400" dirty="0">
              <a:latin typeface="Montserrat"/>
            </a:endParaRPr>
          </a:p>
          <a:p>
            <a:pPr marL="285750" indent="-285750">
              <a:buFont typeface="Wingdings" panose="05000000000000000000" pitchFamily="2" charset="2"/>
              <a:buChar char="ü"/>
            </a:pPr>
            <a:r>
              <a:rPr lang="es-MX" sz="1400" dirty="0" smtClean="0">
                <a:latin typeface="Montserrat"/>
              </a:rPr>
              <a:t>sudoración</a:t>
            </a:r>
            <a:r>
              <a:rPr lang="es-MX" sz="1400" dirty="0">
                <a:latin typeface="Montserrat"/>
              </a:rPr>
              <a:t>, </a:t>
            </a:r>
            <a:endParaRPr lang="es-MX" sz="1400" dirty="0" smtClean="0">
              <a:latin typeface="Montserrat"/>
            </a:endParaRPr>
          </a:p>
          <a:p>
            <a:pPr marL="285750" indent="-285750">
              <a:buFont typeface="Wingdings" panose="05000000000000000000" pitchFamily="2" charset="2"/>
              <a:buChar char="ü"/>
            </a:pPr>
            <a:r>
              <a:rPr lang="es-MX" sz="1400" dirty="0" smtClean="0">
                <a:latin typeface="Montserrat"/>
              </a:rPr>
              <a:t>aceleración </a:t>
            </a:r>
            <a:r>
              <a:rPr lang="es-MX" sz="1400" dirty="0">
                <a:latin typeface="Montserrat"/>
              </a:rPr>
              <a:t>de los latidos del corazón, </a:t>
            </a:r>
            <a:endParaRPr lang="es-MX" sz="1400" dirty="0" smtClean="0">
              <a:latin typeface="Montserrat"/>
            </a:endParaRPr>
          </a:p>
          <a:p>
            <a:pPr marL="285750" indent="-285750">
              <a:buFont typeface="Wingdings" panose="05000000000000000000" pitchFamily="2" charset="2"/>
              <a:buChar char="ü"/>
            </a:pPr>
            <a:r>
              <a:rPr lang="es-MX" sz="1400" dirty="0" smtClean="0">
                <a:latin typeface="Montserrat"/>
              </a:rPr>
              <a:t>temblores </a:t>
            </a:r>
            <a:r>
              <a:rPr lang="es-MX" sz="1400" dirty="0">
                <a:latin typeface="Montserrat"/>
              </a:rPr>
              <a:t>en las manos, </a:t>
            </a:r>
            <a:endParaRPr lang="es-MX" sz="1400" dirty="0" smtClean="0">
              <a:latin typeface="Montserrat"/>
            </a:endParaRPr>
          </a:p>
          <a:p>
            <a:pPr marL="285750" indent="-285750">
              <a:buFont typeface="Wingdings" panose="05000000000000000000" pitchFamily="2" charset="2"/>
              <a:buChar char="ü"/>
            </a:pPr>
            <a:r>
              <a:rPr lang="es-MX" sz="1400" dirty="0" smtClean="0">
                <a:latin typeface="Montserrat"/>
              </a:rPr>
              <a:t>problemas </a:t>
            </a:r>
            <a:r>
              <a:rPr lang="es-MX" sz="1400" dirty="0">
                <a:latin typeface="Montserrat"/>
              </a:rPr>
              <a:t>para dormir, </a:t>
            </a:r>
            <a:endParaRPr lang="es-MX" sz="1400" dirty="0" smtClean="0">
              <a:latin typeface="Montserrat"/>
            </a:endParaRPr>
          </a:p>
          <a:p>
            <a:pPr marL="285750" indent="-285750">
              <a:buFont typeface="Wingdings" panose="05000000000000000000" pitchFamily="2" charset="2"/>
              <a:buChar char="ü"/>
            </a:pPr>
            <a:r>
              <a:rPr lang="es-MX" sz="1400" dirty="0" smtClean="0">
                <a:latin typeface="Montserrat"/>
              </a:rPr>
              <a:t>náuseas </a:t>
            </a:r>
            <a:r>
              <a:rPr lang="es-MX" sz="1400" dirty="0">
                <a:latin typeface="Montserrat"/>
              </a:rPr>
              <a:t>y vómitos, </a:t>
            </a:r>
            <a:endParaRPr lang="es-MX" sz="1400" dirty="0" smtClean="0">
              <a:latin typeface="Montserrat"/>
            </a:endParaRPr>
          </a:p>
          <a:p>
            <a:pPr marL="285750" indent="-285750">
              <a:buFont typeface="Wingdings" panose="05000000000000000000" pitchFamily="2" charset="2"/>
              <a:buChar char="ü"/>
            </a:pPr>
            <a:r>
              <a:rPr lang="es-MX" sz="1400" dirty="0" smtClean="0">
                <a:latin typeface="Montserrat"/>
              </a:rPr>
              <a:t>alucinaciones</a:t>
            </a:r>
            <a:r>
              <a:rPr lang="es-MX" sz="1400" dirty="0">
                <a:latin typeface="Montserrat"/>
              </a:rPr>
              <a:t>, </a:t>
            </a:r>
            <a:endParaRPr lang="es-MX" sz="1400" dirty="0" smtClean="0">
              <a:latin typeface="Montserrat"/>
            </a:endParaRPr>
          </a:p>
          <a:p>
            <a:pPr marL="285750" indent="-285750">
              <a:buFont typeface="Wingdings" panose="05000000000000000000" pitchFamily="2" charset="2"/>
              <a:buChar char="ü"/>
            </a:pPr>
            <a:r>
              <a:rPr lang="es-MX" sz="1400" dirty="0" smtClean="0">
                <a:latin typeface="Montserrat"/>
              </a:rPr>
              <a:t>inquietud </a:t>
            </a:r>
            <a:r>
              <a:rPr lang="es-MX" sz="1400" dirty="0">
                <a:latin typeface="Montserrat"/>
              </a:rPr>
              <a:t>y agitación, </a:t>
            </a:r>
            <a:endParaRPr lang="es-MX" sz="1400" dirty="0" smtClean="0">
              <a:latin typeface="Montserrat"/>
            </a:endParaRPr>
          </a:p>
          <a:p>
            <a:pPr marL="285750" indent="-285750">
              <a:buFont typeface="Wingdings" panose="05000000000000000000" pitchFamily="2" charset="2"/>
              <a:buChar char="ü"/>
            </a:pPr>
            <a:r>
              <a:rPr lang="es-MX" sz="1400" dirty="0" smtClean="0">
                <a:latin typeface="Montserrat"/>
              </a:rPr>
              <a:t>ansiedad </a:t>
            </a:r>
            <a:r>
              <a:rPr lang="es-MX" sz="1400" dirty="0">
                <a:latin typeface="Montserrat"/>
              </a:rPr>
              <a:t>y, </a:t>
            </a:r>
            <a:endParaRPr lang="es-MX" sz="1400" dirty="0" smtClean="0">
              <a:latin typeface="Montserrat"/>
            </a:endParaRPr>
          </a:p>
          <a:p>
            <a:pPr marL="285750" indent="-285750">
              <a:buFont typeface="Wingdings" panose="05000000000000000000" pitchFamily="2" charset="2"/>
              <a:buChar char="ü"/>
            </a:pPr>
            <a:r>
              <a:rPr lang="es-MX" sz="1400" dirty="0" smtClean="0">
                <a:latin typeface="Montserrat"/>
              </a:rPr>
              <a:t>a </a:t>
            </a:r>
            <a:r>
              <a:rPr lang="es-MX" sz="1400" dirty="0">
                <a:latin typeface="Montserrat"/>
              </a:rPr>
              <a:t>veces, convulsiones.</a:t>
            </a:r>
          </a:p>
        </p:txBody>
      </p:sp>
      <p:pic>
        <p:nvPicPr>
          <p:cNvPr id="6" name="Imagen 5"/>
          <p:cNvPicPr>
            <a:picLocks noChangeAspect="1"/>
          </p:cNvPicPr>
          <p:nvPr/>
        </p:nvPicPr>
        <p:blipFill>
          <a:blip r:embed="rId3"/>
          <a:stretch>
            <a:fillRect/>
          </a:stretch>
        </p:blipFill>
        <p:spPr>
          <a:xfrm>
            <a:off x="5470071" y="1326413"/>
            <a:ext cx="2798718" cy="29938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ángulo 6"/>
          <p:cNvSpPr/>
          <p:nvPr/>
        </p:nvSpPr>
        <p:spPr>
          <a:xfrm>
            <a:off x="1038497" y="4515737"/>
            <a:ext cx="7230292" cy="1384995"/>
          </a:xfrm>
          <a:prstGeom prst="rect">
            <a:avLst/>
          </a:prstGeom>
        </p:spPr>
        <p:txBody>
          <a:bodyPr wrap="square">
            <a:spAutoFit/>
          </a:bodyPr>
          <a:lstStyle/>
          <a:p>
            <a:r>
              <a:rPr lang="es-MX" sz="1400" b="1" dirty="0">
                <a:solidFill>
                  <a:srgbClr val="7030A0"/>
                </a:solidFill>
                <a:latin typeface="Montserrat"/>
              </a:rPr>
              <a:t>¿Qué es lo que causa la </a:t>
            </a:r>
            <a:r>
              <a:rPr lang="es-MX" sz="1400" b="1" dirty="0" smtClean="0">
                <a:solidFill>
                  <a:srgbClr val="7030A0"/>
                </a:solidFill>
                <a:latin typeface="Montserrat"/>
              </a:rPr>
              <a:t>adicción?</a:t>
            </a:r>
          </a:p>
          <a:p>
            <a:endParaRPr lang="es-MX" sz="1400" dirty="0">
              <a:solidFill>
                <a:srgbClr val="1F1F1F"/>
              </a:solidFill>
              <a:latin typeface="Montserrat"/>
            </a:endParaRPr>
          </a:p>
          <a:p>
            <a:pPr algn="just"/>
            <a:r>
              <a:rPr lang="es-MX" sz="1400" dirty="0">
                <a:latin typeface="Montserrat"/>
              </a:rPr>
              <a:t>El tabaco, alcohol y </a:t>
            </a:r>
            <a:r>
              <a:rPr lang="es-MX" sz="1400" dirty="0" smtClean="0">
                <a:latin typeface="Montserrat"/>
              </a:rPr>
              <a:t>cannabis, tienen </a:t>
            </a:r>
            <a:r>
              <a:rPr lang="es-MX" sz="1400" dirty="0">
                <a:latin typeface="Montserrat"/>
              </a:rPr>
              <a:t>un poderoso efecto en el cerebro, produciendo sentimientos placenteros y atenuando los sentimientos negativos. Estos sentimientos pueden motivar a algunas personas a </a:t>
            </a:r>
            <a:r>
              <a:rPr lang="es-MX" sz="1400" dirty="0" smtClean="0">
                <a:latin typeface="Montserrat"/>
              </a:rPr>
              <a:t>consumir </a:t>
            </a:r>
            <a:r>
              <a:rPr lang="es-MX" sz="1400" dirty="0">
                <a:latin typeface="Montserrat"/>
              </a:rPr>
              <a:t>una y otra vez, a pesar de los posibles riesgos para su salud y bienestar.</a:t>
            </a:r>
          </a:p>
        </p:txBody>
      </p:sp>
    </p:spTree>
    <p:extLst>
      <p:ext uri="{BB962C8B-B14F-4D97-AF65-F5344CB8AC3E}">
        <p14:creationId xmlns:p14="http://schemas.microsoft.com/office/powerpoint/2010/main" val="5137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507B1C9-1481-1AAC-7657-635F12E55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AutoShape 2" descr="Esta es una de las consecuencias más desconocidas de fumar porros a diario  | CuídatePl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 name="CuadroTexto 8">
            <a:extLst>
              <a:ext uri="{FF2B5EF4-FFF2-40B4-BE49-F238E27FC236}">
                <a16:creationId xmlns:a16="http://schemas.microsoft.com/office/drawing/2014/main" id="{21F321BC-92A9-A452-7950-1DD8E15D208C}"/>
              </a:ext>
            </a:extLst>
          </p:cNvPr>
          <p:cNvSpPr txBox="1"/>
          <p:nvPr/>
        </p:nvSpPr>
        <p:spPr>
          <a:xfrm>
            <a:off x="787003" y="1140356"/>
            <a:ext cx="7569994" cy="1384995"/>
          </a:xfrm>
          <a:prstGeom prst="rect">
            <a:avLst/>
          </a:prstGeom>
          <a:noFill/>
        </p:spPr>
        <p:txBody>
          <a:bodyPr wrap="square" rtlCol="0">
            <a:spAutoFit/>
          </a:bodyPr>
          <a:lstStyle/>
          <a:p>
            <a:pPr algn="ctr"/>
            <a:r>
              <a:rPr lang="es-MX" sz="2800" b="1" dirty="0" smtClean="0">
                <a:solidFill>
                  <a:srgbClr val="7030A0"/>
                </a:solidFill>
                <a:latin typeface="Century Gothic" panose="020B0502020202020204" pitchFamily="34" charset="0"/>
              </a:rPr>
              <a:t>PROBLEMAS DE SALUD DERIVADOS DEL CONSUMO DE TABACO, ALCOHOL Y CANNABIS</a:t>
            </a:r>
            <a:endParaRPr lang="es-MX" sz="2800" b="1" dirty="0">
              <a:solidFill>
                <a:srgbClr val="7030A0"/>
              </a:solidFill>
              <a:latin typeface="Century Gothic" panose="020B0502020202020204" pitchFamily="34" charset="0"/>
            </a:endParaRPr>
          </a:p>
        </p:txBody>
      </p:sp>
      <p:sp>
        <p:nvSpPr>
          <p:cNvPr id="3" name="Rectángulo 2"/>
          <p:cNvSpPr/>
          <p:nvPr/>
        </p:nvSpPr>
        <p:spPr>
          <a:xfrm>
            <a:off x="901336" y="2669814"/>
            <a:ext cx="7455661" cy="1384995"/>
          </a:xfrm>
          <a:prstGeom prst="rect">
            <a:avLst/>
          </a:prstGeom>
        </p:spPr>
        <p:txBody>
          <a:bodyPr wrap="square">
            <a:spAutoFit/>
          </a:bodyPr>
          <a:lstStyle/>
          <a:p>
            <a:pPr algn="just"/>
            <a:r>
              <a:rPr lang="es-MX" sz="1400" dirty="0">
                <a:solidFill>
                  <a:srgbClr val="474747"/>
                </a:solidFill>
                <a:latin typeface="Montserrat"/>
              </a:rPr>
              <a:t>Las personas adictas a menudo tienen uno o más problemas de salud relacionados con las drogas, que pueden incluir enfermedades pulmonares o cardíacas, embolia, cáncer o problemas de salud mental. </a:t>
            </a:r>
            <a:endParaRPr lang="es-MX" sz="1400" dirty="0" smtClean="0">
              <a:solidFill>
                <a:srgbClr val="474747"/>
              </a:solidFill>
              <a:latin typeface="Montserrat"/>
            </a:endParaRPr>
          </a:p>
          <a:p>
            <a:pPr algn="just"/>
            <a:endParaRPr lang="es-MX" sz="1400" dirty="0">
              <a:solidFill>
                <a:srgbClr val="474747"/>
              </a:solidFill>
              <a:latin typeface="Montserrat"/>
            </a:endParaRPr>
          </a:p>
          <a:p>
            <a:pPr algn="just"/>
            <a:r>
              <a:rPr lang="es-MX" sz="1400" dirty="0" smtClean="0">
                <a:solidFill>
                  <a:srgbClr val="474747"/>
                </a:solidFill>
                <a:latin typeface="Montserrat"/>
              </a:rPr>
              <a:t>Las </a:t>
            </a:r>
            <a:r>
              <a:rPr lang="es-MX" sz="1400" dirty="0">
                <a:solidFill>
                  <a:srgbClr val="474747"/>
                </a:solidFill>
                <a:latin typeface="Montserrat"/>
              </a:rPr>
              <a:t>escanografías, las radiografías de tórax y los análisis de sangre pueden comprobar los efectos perjudiciales del consumo de drogas a largo plazo en todo el organismo.</a:t>
            </a:r>
            <a:endParaRPr lang="es-MX" sz="1400" dirty="0">
              <a:latin typeface="Montserrat"/>
            </a:endParaRPr>
          </a:p>
        </p:txBody>
      </p:sp>
      <p:pic>
        <p:nvPicPr>
          <p:cNvPr id="4098" name="Picture 2" descr="Cómo están los pulmones de un fumador? - Qu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787" y="4310425"/>
            <a:ext cx="3000375" cy="15240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4"/>
          <a:stretch>
            <a:fillRect/>
          </a:stretch>
        </p:blipFill>
        <p:spPr>
          <a:xfrm>
            <a:off x="4975307" y="4310425"/>
            <a:ext cx="3152520" cy="14465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90245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507B1C9-1481-1AAC-7657-635F12E55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ángulo 2"/>
          <p:cNvSpPr/>
          <p:nvPr/>
        </p:nvSpPr>
        <p:spPr>
          <a:xfrm>
            <a:off x="894806" y="1281397"/>
            <a:ext cx="7582988" cy="2246769"/>
          </a:xfrm>
          <a:prstGeom prst="rect">
            <a:avLst/>
          </a:prstGeom>
        </p:spPr>
        <p:txBody>
          <a:bodyPr wrap="square">
            <a:spAutoFit/>
          </a:bodyPr>
          <a:lstStyle/>
          <a:p>
            <a:r>
              <a:rPr lang="es-MX" sz="1400" b="1" dirty="0">
                <a:solidFill>
                  <a:srgbClr val="7030A0"/>
                </a:solidFill>
                <a:latin typeface="Montserrat"/>
              </a:rPr>
              <a:t>¿Qué problemas puede causar el uso de sustancias en la adolescencia</a:t>
            </a:r>
            <a:r>
              <a:rPr lang="es-MX" sz="1400" b="1" dirty="0" smtClean="0">
                <a:solidFill>
                  <a:srgbClr val="7030A0"/>
                </a:solidFill>
                <a:latin typeface="Montserrat"/>
              </a:rPr>
              <a:t>?</a:t>
            </a:r>
          </a:p>
          <a:p>
            <a:endParaRPr lang="es-MX" sz="1400" b="1" dirty="0">
              <a:solidFill>
                <a:srgbClr val="7030A0"/>
              </a:solidFill>
              <a:latin typeface="Montserrat"/>
            </a:endParaRPr>
          </a:p>
          <a:p>
            <a:pPr algn="just"/>
            <a:r>
              <a:rPr lang="es-MX" sz="1400" dirty="0">
                <a:latin typeface="Montserrat"/>
              </a:rPr>
              <a:t>El uso de sustancias puede provocar problemas graves, como un mal desempeño escolar, pérdida de amigos, problemas en el hogar y problemas legales duraderos. El uso del alcohol y de drogas es una de las principales causas de muerte o de lesiones en los adolescentes relacionadas con choques automovilísticos, suicidios, violencia y ahogamiento. El uso de sustancias puede aumentar el riesgo de embarazo y de infecciones de transmisión sexual (STI, por sus siglas en inglés), incluido el VIH, debido a relaciones sexuales sin protección. Aun el uso esporádico del alcohol por un adolescente aumenta el riesgo de futuros problemas con alcohol y drogas</a:t>
            </a:r>
            <a:r>
              <a:rPr lang="es-MX" sz="1400" dirty="0" smtClean="0">
                <a:latin typeface="Montserrat"/>
              </a:rPr>
              <a:t>.</a:t>
            </a:r>
            <a:endParaRPr lang="es-MX" sz="1400" dirty="0">
              <a:latin typeface="Montserrat"/>
            </a:endParaRPr>
          </a:p>
        </p:txBody>
      </p:sp>
      <p:pic>
        <p:nvPicPr>
          <p:cNvPr id="7" name="Imagen 6"/>
          <p:cNvPicPr>
            <a:picLocks noChangeAspect="1"/>
          </p:cNvPicPr>
          <p:nvPr/>
        </p:nvPicPr>
        <p:blipFill>
          <a:blip r:embed="rId3"/>
          <a:stretch>
            <a:fillRect/>
          </a:stretch>
        </p:blipFill>
        <p:spPr>
          <a:xfrm>
            <a:off x="3839514" y="3795183"/>
            <a:ext cx="1797639" cy="20815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2" name="Picture 2" descr="Problemas Escolares durante la Adolescencia. | PIENSA, Soluciones en  Psicologí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588" y="3845115"/>
            <a:ext cx="2483122" cy="20316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4" name="Picture 4" descr="Embarazo en adolescentes y cultura de la pobreza – CODAJ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1608" y="3793740"/>
            <a:ext cx="2404315" cy="20316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916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507B1C9-1481-1AAC-7657-635F12E55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ángulo 1"/>
          <p:cNvSpPr/>
          <p:nvPr/>
        </p:nvSpPr>
        <p:spPr>
          <a:xfrm>
            <a:off x="5588624" y="1900396"/>
            <a:ext cx="2896470" cy="3323987"/>
          </a:xfrm>
          <a:prstGeom prst="rect">
            <a:avLst/>
          </a:prstGeom>
        </p:spPr>
        <p:txBody>
          <a:bodyPr wrap="square">
            <a:spAutoFit/>
          </a:bodyPr>
          <a:lstStyle/>
          <a:p>
            <a:pPr algn="just"/>
            <a:r>
              <a:rPr lang="es-MX" sz="1400" dirty="0">
                <a:solidFill>
                  <a:srgbClr val="333333"/>
                </a:solidFill>
                <a:latin typeface="Montserrat"/>
              </a:rPr>
              <a:t>Aun el consumo casual de ciertas drogas puede causar problemas de salud graves, tales como una sobredosis o un daño cerebral. </a:t>
            </a:r>
            <a:endParaRPr lang="es-MX" sz="1400" dirty="0" smtClean="0">
              <a:solidFill>
                <a:srgbClr val="333333"/>
              </a:solidFill>
              <a:latin typeface="Montserrat"/>
            </a:endParaRPr>
          </a:p>
          <a:p>
            <a:pPr algn="just"/>
            <a:endParaRPr lang="es-MX" sz="1400" dirty="0">
              <a:solidFill>
                <a:srgbClr val="333333"/>
              </a:solidFill>
              <a:latin typeface="Montserrat"/>
            </a:endParaRPr>
          </a:p>
          <a:p>
            <a:pPr algn="just"/>
            <a:r>
              <a:rPr lang="es-MX" sz="1400" dirty="0" smtClean="0">
                <a:solidFill>
                  <a:srgbClr val="333333"/>
                </a:solidFill>
                <a:latin typeface="Montserrat"/>
              </a:rPr>
              <a:t>Hoy </a:t>
            </a:r>
            <a:r>
              <a:rPr lang="es-MX" sz="1400" dirty="0">
                <a:solidFill>
                  <a:srgbClr val="333333"/>
                </a:solidFill>
                <a:latin typeface="Montserrat"/>
              </a:rPr>
              <a:t>en día, muchas drogas ilegales se elaboran en laboratorios caseros, de modo que su intensidad puede variar en gran medida. </a:t>
            </a:r>
            <a:endParaRPr lang="es-MX" sz="1400" dirty="0" smtClean="0">
              <a:solidFill>
                <a:srgbClr val="333333"/>
              </a:solidFill>
              <a:latin typeface="Montserrat"/>
            </a:endParaRPr>
          </a:p>
          <a:p>
            <a:pPr algn="just"/>
            <a:endParaRPr lang="es-MX" sz="1400" dirty="0">
              <a:solidFill>
                <a:srgbClr val="333333"/>
              </a:solidFill>
              <a:latin typeface="Montserrat"/>
            </a:endParaRPr>
          </a:p>
          <a:p>
            <a:pPr algn="just"/>
            <a:r>
              <a:rPr lang="es-MX" sz="1400" dirty="0" smtClean="0">
                <a:solidFill>
                  <a:srgbClr val="333333"/>
                </a:solidFill>
                <a:latin typeface="Montserrat"/>
              </a:rPr>
              <a:t>Estas </a:t>
            </a:r>
            <a:r>
              <a:rPr lang="es-MX" sz="1400" dirty="0">
                <a:solidFill>
                  <a:srgbClr val="333333"/>
                </a:solidFill>
                <a:latin typeface="Montserrat"/>
              </a:rPr>
              <a:t>drogas también pueden contener bacterias, sustancias químicas peligrosas y otras sustancias no seguras.</a:t>
            </a:r>
            <a:endParaRPr lang="es-MX" sz="1400" dirty="0">
              <a:latin typeface="Montserrat"/>
            </a:endParaRPr>
          </a:p>
        </p:txBody>
      </p:sp>
      <p:pic>
        <p:nvPicPr>
          <p:cNvPr id="6146" name="Picture 2" descr="Van sobredosis al alza alarma entre autorida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05287" y="1715461"/>
            <a:ext cx="4426990" cy="36938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23050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290</TotalTime>
  <Words>2050</Words>
  <Application>Microsoft Office PowerPoint</Application>
  <PresentationFormat>Carta (216 x 279 mm)</PresentationFormat>
  <Paragraphs>108</Paragraphs>
  <Slides>20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20</vt:i4>
      </vt:variant>
    </vt:vector>
  </HeadingPairs>
  <TitlesOfParts>
    <vt:vector size="28" baseType="lpstr">
      <vt:lpstr>Arial</vt:lpstr>
      <vt:lpstr>Calibri</vt:lpstr>
      <vt:lpstr>Calibri Light</vt:lpstr>
      <vt:lpstr>Century Gothic</vt:lpstr>
      <vt:lpstr>Montserrat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Víctor García Colindres</dc:creator>
  <cp:lastModifiedBy>Hewlett &amp; Packard</cp:lastModifiedBy>
  <cp:revision>30</cp:revision>
  <dcterms:created xsi:type="dcterms:W3CDTF">2022-12-08T16:32:03Z</dcterms:created>
  <dcterms:modified xsi:type="dcterms:W3CDTF">2024-06-27T03:45:43Z</dcterms:modified>
</cp:coreProperties>
</file>